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0"/>
  </p:notesMasterIdLst>
  <p:sldIdLst>
    <p:sldId id="297" r:id="rId2"/>
    <p:sldId id="257" r:id="rId3"/>
    <p:sldId id="258" r:id="rId4"/>
    <p:sldId id="289" r:id="rId5"/>
    <p:sldId id="293" r:id="rId6"/>
    <p:sldId id="259" r:id="rId7"/>
    <p:sldId id="298" r:id="rId8"/>
    <p:sldId id="260" r:id="rId9"/>
    <p:sldId id="261" r:id="rId10"/>
    <p:sldId id="262" r:id="rId11"/>
    <p:sldId id="263" r:id="rId12"/>
    <p:sldId id="264" r:id="rId13"/>
    <p:sldId id="301" r:id="rId14"/>
    <p:sldId id="265" r:id="rId15"/>
    <p:sldId id="299" r:id="rId16"/>
    <p:sldId id="266" r:id="rId17"/>
    <p:sldId id="267" r:id="rId18"/>
    <p:sldId id="268" r:id="rId19"/>
    <p:sldId id="296" r:id="rId20"/>
    <p:sldId id="269" r:id="rId21"/>
    <p:sldId id="300" r:id="rId22"/>
    <p:sldId id="270" r:id="rId23"/>
    <p:sldId id="295" r:id="rId24"/>
    <p:sldId id="291" r:id="rId25"/>
    <p:sldId id="303" r:id="rId26"/>
    <p:sldId id="304" r:id="rId27"/>
    <p:sldId id="271" r:id="rId28"/>
    <p:sldId id="272" r:id="rId29"/>
    <p:sldId id="273" r:id="rId30"/>
    <p:sldId id="292" r:id="rId31"/>
    <p:sldId id="302" r:id="rId32"/>
    <p:sldId id="274" r:id="rId33"/>
    <p:sldId id="275" r:id="rId34"/>
    <p:sldId id="276" r:id="rId35"/>
    <p:sldId id="281" r:id="rId36"/>
    <p:sldId id="277" r:id="rId37"/>
    <p:sldId id="278" r:id="rId38"/>
    <p:sldId id="286" r:id="rId3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97" d="100"/>
          <a:sy n="97" d="100"/>
        </p:scale>
        <p:origin x="-129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notesMaster" Target="notesMasters/notesMaster1.xml"/><Relationship Id="rId41" Type="http://schemas.openxmlformats.org/officeDocument/2006/relationships/printerSettings" Target="printerSettings/printerSettings1.bin"/><Relationship Id="rId42" Type="http://schemas.openxmlformats.org/officeDocument/2006/relationships/presProps" Target="presProps.xml"/><Relationship Id="rId43" Type="http://schemas.openxmlformats.org/officeDocument/2006/relationships/viewProps" Target="viewProps.xml"/><Relationship Id="rId44" Type="http://schemas.openxmlformats.org/officeDocument/2006/relationships/theme" Target="theme/theme1.xml"/><Relationship Id="rId4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5BAED7D-E789-3F4B-850C-8F873BD166C8}" type="datetimeFigureOut">
              <a:rPr lang="en-US" smtClean="0"/>
              <a:pPr/>
              <a:t>12/4/16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99A0489-A2CC-4342-9A99-2B3F4F309C76}" type="slidenum">
              <a:rPr lang="en-US" smtClean="0"/>
              <a:pPr/>
              <a:t>‹#›</a:t>
            </a:fld>
            <a:endParaRPr lang="en-US"/>
          </a:p>
        </p:txBody>
      </p:sp>
    </p:spTree>
    <p:extLst>
      <p:ext uri="{BB962C8B-B14F-4D97-AF65-F5344CB8AC3E}">
        <p14:creationId xmlns:p14="http://schemas.microsoft.com/office/powerpoint/2010/main" val="34107290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dirty="0" smtClean="0"/>
              <a:t> </a:t>
            </a:r>
            <a:r>
              <a:rPr lang="en-US" sz="1200" dirty="0" smtClean="0"/>
              <a:t>[Italy withdrew from the Triple Alliance because the alliance had changed its posture from defensive to offensive. Italy had joined only with defense in mind.]</a:t>
            </a:r>
          </a:p>
          <a:p>
            <a:endParaRPr lang="en-US" dirty="0"/>
          </a:p>
        </p:txBody>
      </p:sp>
      <p:sp>
        <p:nvSpPr>
          <p:cNvPr id="4" name="Slide Number Placeholder 3"/>
          <p:cNvSpPr>
            <a:spLocks noGrp="1"/>
          </p:cNvSpPr>
          <p:nvPr>
            <p:ph type="sldNum" sz="quarter" idx="10"/>
          </p:nvPr>
        </p:nvSpPr>
        <p:spPr/>
        <p:txBody>
          <a:bodyPr/>
          <a:lstStyle/>
          <a:p>
            <a:fld id="{899A0489-A2CC-4342-9A99-2B3F4F309C76}" type="slidenum">
              <a:rPr lang="en-US" smtClean="0"/>
              <a:pPr/>
              <a:t>7</a:t>
            </a:fld>
            <a:endParaRPr lang="en-US"/>
          </a:p>
        </p:txBody>
      </p:sp>
    </p:spTree>
    <p:extLst>
      <p:ext uri="{BB962C8B-B14F-4D97-AF65-F5344CB8AC3E}">
        <p14:creationId xmlns:p14="http://schemas.microsoft.com/office/powerpoint/2010/main" val="16050166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Rot="1" noChangeAspect="1" noChangeArrowheads="1" noTextEdit="1"/>
          </p:cNvSpPr>
          <p:nvPr>
            <p:ph type="sldImg"/>
          </p:nvPr>
        </p:nvSpPr>
        <p:spPr>
          <a:ln/>
        </p:spPr>
      </p:sp>
      <p:sp>
        <p:nvSpPr>
          <p:cNvPr id="2150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Students talk.</a:t>
            </a:r>
            <a:endParaRPr lang="en-US" dirty="0"/>
          </a:p>
        </p:txBody>
      </p:sp>
      <p:sp>
        <p:nvSpPr>
          <p:cNvPr id="4" name="Slide Number Placeholder 3"/>
          <p:cNvSpPr>
            <a:spLocks noGrp="1"/>
          </p:cNvSpPr>
          <p:nvPr>
            <p:ph type="sldNum" sz="quarter" idx="10"/>
          </p:nvPr>
        </p:nvSpPr>
        <p:spPr/>
        <p:txBody>
          <a:bodyPr/>
          <a:lstStyle/>
          <a:p>
            <a:fld id="{899A0489-A2CC-4342-9A99-2B3F4F309C76}" type="slidenum">
              <a:rPr lang="en-US" smtClean="0"/>
              <a:pPr/>
              <a:t>25</a:t>
            </a:fld>
            <a:endParaRPr lang="en-US"/>
          </a:p>
        </p:txBody>
      </p:sp>
    </p:spTree>
    <p:extLst>
      <p:ext uri="{BB962C8B-B14F-4D97-AF65-F5344CB8AC3E}">
        <p14:creationId xmlns:p14="http://schemas.microsoft.com/office/powerpoint/2010/main" val="7316437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fld id="{D267F8B2-CF51-644B-BC88-FB7826DBDBCA}" type="slidenum">
              <a:rPr lang="en-US" sz="1200"/>
              <a:pPr eaLnBrk="1" hangingPunct="1"/>
              <a:t>27</a:t>
            </a:fld>
            <a:endParaRPr lang="en-US" sz="1200"/>
          </a:p>
        </p:txBody>
      </p:sp>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atin typeface="Arial" charset="0"/>
              </a:rPr>
              <a:t>Answers:</a:t>
            </a:r>
          </a:p>
          <a:p>
            <a:pPr eaLnBrk="1" hangingPunct="1"/>
            <a:r>
              <a:rPr lang="en-US">
                <a:latin typeface="Arial" charset="0"/>
              </a:rPr>
              <a:t>1. France</a:t>
            </a:r>
          </a:p>
          <a:p>
            <a:pPr eaLnBrk="1" hangingPunct="1"/>
            <a:r>
              <a:rPr lang="en-US">
                <a:latin typeface="Arial" charset="0"/>
              </a:rPr>
              <a:t>2. Possible answer: The Allies, backed by the Americans, mounted an offensive that pushed the Germans back to the east.</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Rot="1" noChangeAspect="1" noChangeArrowheads="1" noTextEdit="1"/>
          </p:cNvSpPr>
          <p:nvPr>
            <p:ph type="sldImg"/>
          </p:nvPr>
        </p:nvSpPr>
        <p:spPr>
          <a:ln/>
        </p:spPr>
      </p:sp>
      <p:sp>
        <p:nvSpPr>
          <p:cNvPr id="2560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fld id="{97011807-5882-7741-9982-9BE116D14197}" type="slidenum">
              <a:rPr lang="en-US" sz="1200"/>
              <a:pPr eaLnBrk="1" hangingPunct="1"/>
              <a:t>29</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fld id="{97011807-5882-7741-9982-9BE116D14197}" type="slidenum">
              <a:rPr lang="en-US" sz="1200"/>
              <a:pPr eaLnBrk="1" hangingPunct="1"/>
              <a:t>30</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latin typeface="Arial" charset="0"/>
              </a:rPr>
              <a:t>Armistice</a:t>
            </a:r>
            <a:endParaRPr lang="en-US" dirty="0">
              <a:latin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fld id="{97011807-5882-7741-9982-9BE116D14197}" type="slidenum">
              <a:rPr lang="en-US" sz="1200"/>
              <a:pPr eaLnBrk="1" hangingPunct="1"/>
              <a:t>31</a:t>
            </a:fld>
            <a:endParaRPr lang="en-US"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latin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fld id="{8FF0080E-BA00-0443-81E8-6BFCE05B968D}" type="slidenum">
              <a:rPr lang="en-US" sz="1200"/>
              <a:pPr eaLnBrk="1" hangingPunct="1"/>
              <a:t>36</a:t>
            </a:fld>
            <a:endParaRPr lang="en-US" sz="1200"/>
          </a:p>
        </p:txBody>
      </p:sp>
      <p:sp>
        <p:nvSpPr>
          <p:cNvPr id="32770" name="Rectangle 2"/>
          <p:cNvSpPr>
            <a:spLocks noGrp="1" noRot="1" noChangeAspect="1" noChangeArrowheads="1" noTextEdit="1"/>
          </p:cNvSpPr>
          <p:nvPr>
            <p:ph type="sldImg"/>
          </p:nvPr>
        </p:nvSpPr>
        <p:spPr>
          <a:ln/>
        </p:spPr>
      </p:sp>
      <p:sp>
        <p:nvSpPr>
          <p:cNvPr id="327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atin typeface="Arial" charset="0"/>
              </a:rPr>
              <a:t>Answers:</a:t>
            </a:r>
          </a:p>
          <a:p>
            <a:pPr eaLnBrk="1" hangingPunct="1"/>
            <a:r>
              <a:rPr lang="en-US">
                <a:latin typeface="Arial" charset="0"/>
              </a:rPr>
              <a:t>1. The Paris Peace Conference</a:t>
            </a:r>
          </a:p>
          <a:p>
            <a:pPr eaLnBrk="1" hangingPunct="1"/>
            <a:r>
              <a:rPr lang="en-US">
                <a:latin typeface="Arial" charset="0"/>
              </a:rPr>
              <a:t>2. Possible answer: The absence of the United States prevented the League of Nations from being effective at maintaining collective security; the inability of the</a:t>
            </a:r>
          </a:p>
          <a:p>
            <a:pPr eaLnBrk="1" hangingPunct="1"/>
            <a:r>
              <a:rPr lang="en-US">
                <a:latin typeface="Arial" charset="0"/>
              </a:rPr>
              <a:t>League of Nations to truly become an unified force in the world prevented it from stopping another world war.</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fld id="{DF132EB5-7013-0145-8240-1AADCDD4601D}" type="slidenum">
              <a:rPr lang="en-US" sz="1200"/>
              <a:pPr eaLnBrk="1" hangingPunct="1"/>
              <a:t>37</a:t>
            </a:fld>
            <a:endParaRPr lang="en-US" sz="1200"/>
          </a:p>
        </p:txBody>
      </p:sp>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atin typeface="Arial" charset="0"/>
              </a:rPr>
              <a:t>Answers:</a:t>
            </a:r>
          </a:p>
          <a:p>
            <a:pPr eaLnBrk="1" hangingPunct="1"/>
            <a:r>
              <a:rPr lang="en-US">
                <a:latin typeface="Arial" charset="0"/>
              </a:rPr>
              <a:t>1. B</a:t>
            </a:r>
          </a:p>
          <a:p>
            <a:pPr eaLnBrk="1" hangingPunct="1"/>
            <a:r>
              <a:rPr lang="en-US">
                <a:latin typeface="Arial" charset="0"/>
              </a:rPr>
              <a:t>2. A</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fld id="{997055A1-D3CF-AB42-8E9D-E0CDF7506FCD}" type="slidenum">
              <a:rPr lang="en-US" sz="1200"/>
              <a:pPr eaLnBrk="1" hangingPunct="1"/>
              <a:t>38</a:t>
            </a:fld>
            <a:endParaRPr lang="en-US" sz="1200"/>
          </a:p>
        </p:txBody>
      </p:sp>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atin typeface="Arial" charset="0"/>
              </a:rPr>
              <a:t>Answers:</a:t>
            </a:r>
          </a:p>
          <a:p>
            <a:pPr eaLnBrk="1" hangingPunct="1"/>
            <a:r>
              <a:rPr lang="en-US">
                <a:latin typeface="Arial" charset="0"/>
              </a:rPr>
              <a:t>1. B</a:t>
            </a:r>
          </a:p>
          <a:p>
            <a:pPr eaLnBrk="1" hangingPunct="1"/>
            <a:r>
              <a:rPr lang="en-US">
                <a:latin typeface="Arial" charset="0"/>
              </a:rPr>
              <a:t>2. C</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026"/>
          <p:cNvSpPr>
            <a:spLocks noGrp="1" noRot="1" noChangeAspect="1" noChangeArrowheads="1" noTextEdit="1"/>
          </p:cNvSpPr>
          <p:nvPr>
            <p:ph type="sldImg"/>
          </p:nvPr>
        </p:nvSpPr>
        <p:spPr>
          <a:ln/>
        </p:spPr>
      </p:sp>
      <p:sp>
        <p:nvSpPr>
          <p:cNvPr id="8194" name="Rectangle 1027"/>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p:cNvSpPr>
            <a:spLocks noGrp="1" noRot="1" noChangeAspect="1"/>
          </p:cNvSpPr>
          <p:nvPr>
            <p:ph type="sldImg"/>
          </p:nvPr>
        </p:nvSpPr>
        <p:spPr>
          <a:ln/>
        </p:spPr>
      </p:sp>
      <p:sp>
        <p:nvSpPr>
          <p:cNvPr id="5529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Arial" charset="0"/>
            </a:endParaRPr>
          </a:p>
        </p:txBody>
      </p:sp>
      <p:sp>
        <p:nvSpPr>
          <p:cNvPr id="5529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fld id="{6DBBA961-06FC-2D47-ACB1-0273DF151ACA}" type="slidenum">
              <a:rPr lang="en-US" sz="1200"/>
              <a:pPr eaLnBrk="1" hangingPunct="1"/>
              <a:t>10</a:t>
            </a:fld>
            <a:endParaRPr 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a:ln/>
        </p:spPr>
      </p:sp>
      <p:sp>
        <p:nvSpPr>
          <p:cNvPr id="5632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Arial" charset="0"/>
            </a:endParaRPr>
          </a:p>
        </p:txBody>
      </p:sp>
      <p:sp>
        <p:nvSpPr>
          <p:cNvPr id="5632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fld id="{2DCA551A-0212-4C42-954B-1769AA2B9860}" type="slidenum">
              <a:rPr lang="en-US" sz="1200"/>
              <a:pPr eaLnBrk="1" hangingPunct="1"/>
              <a:t>11</a:t>
            </a:fld>
            <a:endParaRPr 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fld id="{8FAAB269-9034-0D40-A15A-CF6A5CBB103C}" type="slidenum">
              <a:rPr lang="en-US" sz="1200"/>
              <a:pPr eaLnBrk="1" hangingPunct="1"/>
              <a:t>12</a:t>
            </a:fld>
            <a:endParaRPr lang="en-US" sz="1200"/>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atin typeface="Arial" charset="0"/>
              </a:rPr>
              <a:t>Answers:</a:t>
            </a:r>
          </a:p>
          <a:p>
            <a:pPr eaLnBrk="1" hangingPunct="1"/>
            <a:r>
              <a:rPr lang="en-US">
                <a:latin typeface="Arial" charset="0"/>
              </a:rPr>
              <a:t>1. Gas masks protected soldiers from poisonous gas attacks. Hand grenades were thrown at the enemy. Bi-planes were used for surveillance and attacks. Machine</a:t>
            </a:r>
          </a:p>
          <a:p>
            <a:pPr eaLnBrk="1" hangingPunct="1"/>
            <a:r>
              <a:rPr lang="en-US">
                <a:latin typeface="Arial" charset="0"/>
              </a:rPr>
              <a:t>guns were used to shoot at enemy soldiers. </a:t>
            </a:r>
          </a:p>
          <a:p>
            <a:pPr eaLnBrk="1" hangingPunct="1"/>
            <a:r>
              <a:rPr lang="en-US">
                <a:latin typeface="Arial" charset="0"/>
              </a:rPr>
              <a:t>2. It must have been uncomfortable in cramped trenches; it may have been scary being in a trench while firing on the enemy and being attacked by the enemy.</a:t>
            </a:r>
          </a:p>
          <a:p>
            <a:pPr eaLnBrk="1" hangingPunct="1"/>
            <a:endParaRPr lang="en-US">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p:cNvSpPr>
            <a:spLocks noGrp="1" noRot="1" noChangeAspect="1" noChangeArrowheads="1" noTextEdit="1"/>
          </p:cNvSpPr>
          <p:nvPr>
            <p:ph type="sldImg"/>
          </p:nvPr>
        </p:nvSpPr>
        <p:spPr>
          <a:ln/>
        </p:spPr>
      </p:sp>
      <p:sp>
        <p:nvSpPr>
          <p:cNvPr id="1331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Rot="1" noChangeAspect="1" noChangeArrowheads="1" noTextEdit="1"/>
          </p:cNvSpPr>
          <p:nvPr>
            <p:ph type="sldImg"/>
          </p:nvPr>
        </p:nvSpPr>
        <p:spPr>
          <a:ln/>
        </p:spPr>
      </p:sp>
      <p:sp>
        <p:nvSpPr>
          <p:cNvPr id="1536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Rot="1" noChangeAspect="1" noChangeArrowheads="1" noTextEdit="1"/>
          </p:cNvSpPr>
          <p:nvPr>
            <p:ph type="sldImg"/>
          </p:nvPr>
        </p:nvSpPr>
        <p:spPr>
          <a:ln/>
        </p:spPr>
      </p:sp>
      <p:sp>
        <p:nvSpPr>
          <p:cNvPr id="1741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atin typeface="Arial" charset="0"/>
              </a:rPr>
              <a:t>Zimmerman Telegram decoded</a:t>
            </a:r>
          </a:p>
          <a:p>
            <a:endParaRPr lang="en-US">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026"/>
          <p:cNvSpPr>
            <a:spLocks noGrp="1" noRot="1" noChangeAspect="1" noChangeArrowheads="1" noTextEdit="1"/>
          </p:cNvSpPr>
          <p:nvPr>
            <p:ph type="sldImg"/>
          </p:nvPr>
        </p:nvSpPr>
        <p:spPr>
          <a:ln/>
        </p:spPr>
      </p:sp>
      <p:sp>
        <p:nvSpPr>
          <p:cNvPr id="19458" name="Rectangle 1027"/>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E73AFF0-5DEE-1C48-A9E6-1ED3DF7E9847}" type="datetimeFigureOut">
              <a:rPr lang="en-US" smtClean="0"/>
              <a:pPr/>
              <a:t>12/4/16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C472E5-5B74-3B42-AE79-03A7C16DFABF}" type="slidenum">
              <a:rPr lang="en-US" smtClean="0"/>
              <a:pPr/>
              <a:t>‹#›</a:t>
            </a:fld>
            <a:endParaRPr lang="en-US"/>
          </a:p>
        </p:txBody>
      </p:sp>
    </p:spTree>
    <p:extLst>
      <p:ext uri="{BB962C8B-B14F-4D97-AF65-F5344CB8AC3E}">
        <p14:creationId xmlns:p14="http://schemas.microsoft.com/office/powerpoint/2010/main" val="25699131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73AFF0-5DEE-1C48-A9E6-1ED3DF7E9847}" type="datetimeFigureOut">
              <a:rPr lang="en-US" smtClean="0"/>
              <a:pPr/>
              <a:t>12/4/16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C472E5-5B74-3B42-AE79-03A7C16DFABF}" type="slidenum">
              <a:rPr lang="en-US" smtClean="0"/>
              <a:pPr/>
              <a:t>‹#›</a:t>
            </a:fld>
            <a:endParaRPr lang="en-US"/>
          </a:p>
        </p:txBody>
      </p:sp>
    </p:spTree>
    <p:extLst>
      <p:ext uri="{BB962C8B-B14F-4D97-AF65-F5344CB8AC3E}">
        <p14:creationId xmlns:p14="http://schemas.microsoft.com/office/powerpoint/2010/main" val="20253173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73AFF0-5DEE-1C48-A9E6-1ED3DF7E9847}" type="datetimeFigureOut">
              <a:rPr lang="en-US" smtClean="0"/>
              <a:pPr/>
              <a:t>12/4/16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C472E5-5B74-3B42-AE79-03A7C16DFABF}" type="slidenum">
              <a:rPr lang="en-US" smtClean="0"/>
              <a:pPr/>
              <a:t>‹#›</a:t>
            </a:fld>
            <a:endParaRPr lang="en-US"/>
          </a:p>
        </p:txBody>
      </p:sp>
    </p:spTree>
    <p:extLst>
      <p:ext uri="{BB962C8B-B14F-4D97-AF65-F5344CB8AC3E}">
        <p14:creationId xmlns:p14="http://schemas.microsoft.com/office/powerpoint/2010/main" val="27499356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73AFF0-5DEE-1C48-A9E6-1ED3DF7E9847}" type="datetimeFigureOut">
              <a:rPr lang="en-US" smtClean="0"/>
              <a:pPr/>
              <a:t>12/4/16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C472E5-5B74-3B42-AE79-03A7C16DFABF}" type="slidenum">
              <a:rPr lang="en-US" smtClean="0"/>
              <a:pPr/>
              <a:t>‹#›</a:t>
            </a:fld>
            <a:endParaRPr lang="en-US"/>
          </a:p>
        </p:txBody>
      </p:sp>
    </p:spTree>
    <p:extLst>
      <p:ext uri="{BB962C8B-B14F-4D97-AF65-F5344CB8AC3E}">
        <p14:creationId xmlns:p14="http://schemas.microsoft.com/office/powerpoint/2010/main" val="39531493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E73AFF0-5DEE-1C48-A9E6-1ED3DF7E9847}" type="datetimeFigureOut">
              <a:rPr lang="en-US" smtClean="0"/>
              <a:pPr/>
              <a:t>12/4/16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C472E5-5B74-3B42-AE79-03A7C16DFABF}" type="slidenum">
              <a:rPr lang="en-US" smtClean="0"/>
              <a:pPr/>
              <a:t>‹#›</a:t>
            </a:fld>
            <a:endParaRPr lang="en-US"/>
          </a:p>
        </p:txBody>
      </p:sp>
    </p:spTree>
    <p:extLst>
      <p:ext uri="{BB962C8B-B14F-4D97-AF65-F5344CB8AC3E}">
        <p14:creationId xmlns:p14="http://schemas.microsoft.com/office/powerpoint/2010/main" val="33479225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E73AFF0-5DEE-1C48-A9E6-1ED3DF7E9847}" type="datetimeFigureOut">
              <a:rPr lang="en-US" smtClean="0"/>
              <a:pPr/>
              <a:t>12/4/16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C472E5-5B74-3B42-AE79-03A7C16DFABF}" type="slidenum">
              <a:rPr lang="en-US" smtClean="0"/>
              <a:pPr/>
              <a:t>‹#›</a:t>
            </a:fld>
            <a:endParaRPr lang="en-US"/>
          </a:p>
        </p:txBody>
      </p:sp>
    </p:spTree>
    <p:extLst>
      <p:ext uri="{BB962C8B-B14F-4D97-AF65-F5344CB8AC3E}">
        <p14:creationId xmlns:p14="http://schemas.microsoft.com/office/powerpoint/2010/main" val="408846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E73AFF0-5DEE-1C48-A9E6-1ED3DF7E9847}" type="datetimeFigureOut">
              <a:rPr lang="en-US" smtClean="0"/>
              <a:pPr/>
              <a:t>12/4/16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4C472E5-5B74-3B42-AE79-03A7C16DFABF}" type="slidenum">
              <a:rPr lang="en-US" smtClean="0"/>
              <a:pPr/>
              <a:t>‹#›</a:t>
            </a:fld>
            <a:endParaRPr lang="en-US"/>
          </a:p>
        </p:txBody>
      </p:sp>
    </p:spTree>
    <p:extLst>
      <p:ext uri="{BB962C8B-B14F-4D97-AF65-F5344CB8AC3E}">
        <p14:creationId xmlns:p14="http://schemas.microsoft.com/office/powerpoint/2010/main" val="4192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E73AFF0-5DEE-1C48-A9E6-1ED3DF7E9847}" type="datetimeFigureOut">
              <a:rPr lang="en-US" smtClean="0"/>
              <a:pPr/>
              <a:t>12/4/16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4C472E5-5B74-3B42-AE79-03A7C16DFABF}" type="slidenum">
              <a:rPr lang="en-US" smtClean="0"/>
              <a:pPr/>
              <a:t>‹#›</a:t>
            </a:fld>
            <a:endParaRPr lang="en-US"/>
          </a:p>
        </p:txBody>
      </p:sp>
    </p:spTree>
    <p:extLst>
      <p:ext uri="{BB962C8B-B14F-4D97-AF65-F5344CB8AC3E}">
        <p14:creationId xmlns:p14="http://schemas.microsoft.com/office/powerpoint/2010/main" val="3272471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73AFF0-5DEE-1C48-A9E6-1ED3DF7E9847}" type="datetimeFigureOut">
              <a:rPr lang="en-US" smtClean="0"/>
              <a:pPr/>
              <a:t>12/4/16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4C472E5-5B74-3B42-AE79-03A7C16DFABF}" type="slidenum">
              <a:rPr lang="en-US" smtClean="0"/>
              <a:pPr/>
              <a:t>‹#›</a:t>
            </a:fld>
            <a:endParaRPr lang="en-US"/>
          </a:p>
        </p:txBody>
      </p:sp>
    </p:spTree>
    <p:extLst>
      <p:ext uri="{BB962C8B-B14F-4D97-AF65-F5344CB8AC3E}">
        <p14:creationId xmlns:p14="http://schemas.microsoft.com/office/powerpoint/2010/main" val="33669141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73AFF0-5DEE-1C48-A9E6-1ED3DF7E9847}" type="datetimeFigureOut">
              <a:rPr lang="en-US" smtClean="0"/>
              <a:pPr/>
              <a:t>12/4/16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C472E5-5B74-3B42-AE79-03A7C16DFABF}" type="slidenum">
              <a:rPr lang="en-US" smtClean="0"/>
              <a:pPr/>
              <a:t>‹#›</a:t>
            </a:fld>
            <a:endParaRPr lang="en-US"/>
          </a:p>
        </p:txBody>
      </p:sp>
    </p:spTree>
    <p:extLst>
      <p:ext uri="{BB962C8B-B14F-4D97-AF65-F5344CB8AC3E}">
        <p14:creationId xmlns:p14="http://schemas.microsoft.com/office/powerpoint/2010/main" val="6284188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73AFF0-5DEE-1C48-A9E6-1ED3DF7E9847}" type="datetimeFigureOut">
              <a:rPr lang="en-US" smtClean="0"/>
              <a:pPr/>
              <a:t>12/4/16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4C472E5-5B74-3B42-AE79-03A7C16DFABF}" type="slidenum">
              <a:rPr lang="en-US" smtClean="0"/>
              <a:pPr/>
              <a:t>‹#›</a:t>
            </a:fld>
            <a:endParaRPr lang="en-US"/>
          </a:p>
        </p:txBody>
      </p:sp>
    </p:spTree>
    <p:extLst>
      <p:ext uri="{BB962C8B-B14F-4D97-AF65-F5344CB8AC3E}">
        <p14:creationId xmlns:p14="http://schemas.microsoft.com/office/powerpoint/2010/main" val="409300374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73AFF0-5DEE-1C48-A9E6-1ED3DF7E9847}" type="datetimeFigureOut">
              <a:rPr lang="en-US" smtClean="0"/>
              <a:pPr/>
              <a:t>12/4/16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C472E5-5B74-3B42-AE79-03A7C16DFABF}" type="slidenum">
              <a:rPr lang="en-US" smtClean="0"/>
              <a:pPr/>
              <a:t>‹#›</a:t>
            </a:fld>
            <a:endParaRPr lang="en-US"/>
          </a:p>
        </p:txBody>
      </p:sp>
    </p:spTree>
    <p:extLst>
      <p:ext uri="{BB962C8B-B14F-4D97-AF65-F5344CB8AC3E}">
        <p14:creationId xmlns:p14="http://schemas.microsoft.com/office/powerpoint/2010/main" val="27994603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12.xml.rels><?xml version="1.0" encoding="UTF-8" standalone="yes"?>
<Relationships xmlns="http://schemas.openxmlformats.org/package/2006/relationships"><Relationship Id="rId11" Type="http://schemas.openxmlformats.org/officeDocument/2006/relationships/image" Target="../media/image9.png"/><Relationship Id="rId12" Type="http://schemas.openxmlformats.org/officeDocument/2006/relationships/image" Target="../media/image10.png"/><Relationship Id="rId13" Type="http://schemas.openxmlformats.org/officeDocument/2006/relationships/image" Target="../media/image11.png"/><Relationship Id="rId14"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jpe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slide" Target="slide2.xml"/><Relationship Id="rId7" Type="http://schemas.openxmlformats.org/officeDocument/2006/relationships/image" Target="../media/image5.png"/><Relationship Id="rId8" Type="http://schemas.openxmlformats.org/officeDocument/2006/relationships/image" Target="../media/image6.png"/><Relationship Id="rId9" Type="http://schemas.openxmlformats.org/officeDocument/2006/relationships/image" Target="../media/image7.jpeg"/><Relationship Id="rId10" Type="http://schemas.openxmlformats.org/officeDocument/2006/relationships/image" Target="../media/image8.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1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16.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17.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19.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slide" Target="slide2.xml"/><Relationship Id="rId7" Type="http://schemas.openxmlformats.org/officeDocument/2006/relationships/image" Target="../media/image5.png"/><Relationship Id="rId8" Type="http://schemas.openxmlformats.org/officeDocument/2006/relationships/image" Target="../media/image6.png"/><Relationship Id="rId9" Type="http://schemas.openxmlformats.org/officeDocument/2006/relationships/image" Target="../media/image21.jpe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2.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2.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2.jpeg"/></Relationships>
</file>

<file path=ppt/slides/_rels/slide36.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23.jpe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37.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slide" Target="slide2.xml"/><Relationship Id="rId7" Type="http://schemas.openxmlformats.org/officeDocument/2006/relationships/image" Target="../media/image5.png"/><Relationship Id="rId8" Type="http://schemas.openxmlformats.org/officeDocument/2006/relationships/image" Target="../media/image24.jpe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38.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slide" Target="slide2.xml"/><Relationship Id="rId7" Type="http://schemas.openxmlformats.org/officeDocument/2006/relationships/image" Target="../media/image5.png"/><Relationship Id="rId8" Type="http://schemas.openxmlformats.org/officeDocument/2006/relationships/image" Target="../media/image6.png"/><Relationship Id="rId9" Type="http://schemas.openxmlformats.org/officeDocument/2006/relationships/image" Target="../media/image25.jpeg"/><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8111"/>
            <a:ext cx="7772400" cy="1470025"/>
          </a:xfrm>
          <a:ln w="38100" cmpd="sng">
            <a:solidFill>
              <a:schemeClr val="tx1"/>
            </a:solidFill>
          </a:ln>
        </p:spPr>
        <p:txBody>
          <a:bodyPr/>
          <a:lstStyle/>
          <a:p>
            <a:r>
              <a:rPr lang="en-US" dirty="0" smtClean="0">
                <a:latin typeface="Times New Roman"/>
                <a:cs typeface="Times New Roman"/>
              </a:rPr>
              <a:t>Please read and take notes in your composition book. BBO</a:t>
            </a:r>
            <a:endParaRPr lang="en-US" dirty="0">
              <a:latin typeface="Times New Roman"/>
              <a:cs typeface="Times New Roman"/>
            </a:endParaRPr>
          </a:p>
        </p:txBody>
      </p:sp>
      <p:sp>
        <p:nvSpPr>
          <p:cNvPr id="3" name="Subtitle 2"/>
          <p:cNvSpPr>
            <a:spLocks noGrp="1"/>
          </p:cNvSpPr>
          <p:nvPr>
            <p:ph type="subTitle" idx="1"/>
          </p:nvPr>
        </p:nvSpPr>
        <p:spPr>
          <a:xfrm>
            <a:off x="685800" y="2370666"/>
            <a:ext cx="6400800" cy="3795889"/>
          </a:xfrm>
        </p:spPr>
        <p:txBody>
          <a:bodyPr>
            <a:noAutofit/>
          </a:bodyPr>
          <a:lstStyle/>
          <a:p>
            <a:pPr algn="l"/>
            <a:r>
              <a:rPr lang="en-US" sz="3600" dirty="0" smtClean="0">
                <a:ln>
                  <a:solidFill>
                    <a:schemeClr val="tx1"/>
                  </a:solidFill>
                </a:ln>
                <a:solidFill>
                  <a:schemeClr val="tx1"/>
                </a:solidFill>
                <a:latin typeface="Times New Roman"/>
                <a:cs typeface="Times New Roman"/>
              </a:rPr>
              <a:t>Our Documents:</a:t>
            </a:r>
          </a:p>
          <a:p>
            <a:pPr algn="l"/>
            <a:r>
              <a:rPr lang="en-US" sz="3600" dirty="0" smtClean="0">
                <a:ln>
                  <a:solidFill>
                    <a:schemeClr val="tx1"/>
                  </a:solidFill>
                </a:ln>
                <a:solidFill>
                  <a:schemeClr val="tx1"/>
                </a:solidFill>
                <a:latin typeface="Times New Roman"/>
                <a:cs typeface="Times New Roman"/>
              </a:rPr>
              <a:t>Zimmerman </a:t>
            </a:r>
            <a:r>
              <a:rPr lang="en-US" sz="3600" dirty="0" smtClean="0">
                <a:ln w="0" cap="flat" cmpd="sng" algn="ctr">
                  <a:solidFill>
                    <a:schemeClr val="tx1"/>
                  </a:solidFill>
                  <a:prstDash val="solid"/>
                  <a:round/>
                  <a:headEnd type="none" w="med" len="med"/>
                  <a:tailEnd type="none" w="med" len="med"/>
                </a:ln>
                <a:solidFill>
                  <a:schemeClr val="tx1"/>
                </a:solidFill>
                <a:latin typeface="Times New Roman"/>
                <a:cs typeface="Times New Roman"/>
              </a:rPr>
              <a:t>Telegram</a:t>
            </a:r>
            <a:r>
              <a:rPr lang="en-US" sz="3600" dirty="0" smtClean="0">
                <a:ln>
                  <a:solidFill>
                    <a:schemeClr val="tx1"/>
                  </a:solidFill>
                </a:ln>
                <a:solidFill>
                  <a:schemeClr val="tx1"/>
                </a:solidFill>
                <a:latin typeface="Times New Roman"/>
                <a:cs typeface="Times New Roman"/>
              </a:rPr>
              <a:t>   144</a:t>
            </a:r>
          </a:p>
          <a:p>
            <a:pPr algn="l"/>
            <a:r>
              <a:rPr lang="en-US" sz="3600" dirty="0" smtClean="0">
                <a:ln>
                  <a:solidFill>
                    <a:schemeClr val="tx1"/>
                  </a:solidFill>
                </a:ln>
                <a:solidFill>
                  <a:schemeClr val="tx1"/>
                </a:solidFill>
                <a:latin typeface="Times New Roman"/>
                <a:cs typeface="Times New Roman"/>
              </a:rPr>
              <a:t>Wilson’s Address to Congress 146</a:t>
            </a:r>
          </a:p>
          <a:p>
            <a:pPr algn="l"/>
            <a:r>
              <a:rPr lang="en-US" sz="3600" dirty="0" smtClean="0">
                <a:ln>
                  <a:solidFill>
                    <a:schemeClr val="tx1"/>
                  </a:solidFill>
                </a:ln>
                <a:solidFill>
                  <a:schemeClr val="tx1"/>
                </a:solidFill>
                <a:latin typeface="Times New Roman"/>
                <a:cs typeface="Times New Roman"/>
              </a:rPr>
              <a:t>Wilson’s Fourteen Points  149</a:t>
            </a:r>
            <a:endParaRPr lang="en-US" sz="3600" dirty="0">
              <a:ln>
                <a:solidFill>
                  <a:schemeClr val="tx1"/>
                </a:solidFill>
              </a:ln>
              <a:solidFill>
                <a:schemeClr val="tx1"/>
              </a:solidFill>
              <a:latin typeface="Times New Roman"/>
              <a:cs typeface="Times New Roman"/>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3358" y="1826126"/>
            <a:ext cx="8752305" cy="4031873"/>
          </a:xfrm>
          <a:prstGeom prst="rect">
            <a:avLst/>
          </a:prstGeom>
          <a:noFill/>
        </p:spPr>
        <p:txBody>
          <a:bodyPr wrap="square">
            <a:spAutoFit/>
          </a:bodyPr>
          <a:lstStyle/>
          <a:p>
            <a:pPr marL="571500" indent="-571500">
              <a:buFont typeface="Arial"/>
              <a:buChar char="•"/>
              <a:defRPr/>
            </a:pPr>
            <a:r>
              <a:rPr lang="en-US" sz="3200" dirty="0" smtClean="0"/>
              <a:t>They </a:t>
            </a:r>
            <a:r>
              <a:rPr lang="en-US" sz="3200" dirty="0"/>
              <a:t>desired larger empires. Who had biggest? Who on the rise?</a:t>
            </a:r>
          </a:p>
          <a:p>
            <a:pPr marL="571500" indent="-571500">
              <a:buFont typeface="Arial"/>
              <a:buChar char="•"/>
              <a:defRPr/>
            </a:pPr>
            <a:r>
              <a:rPr lang="en-US" sz="3200" dirty="0"/>
              <a:t>They feared the rise of other empires. Who feared most? Who was “dying</a:t>
            </a:r>
            <a:r>
              <a:rPr lang="en-US" sz="3200" dirty="0" smtClean="0"/>
              <a:t>” of “old age”?</a:t>
            </a:r>
            <a:endParaRPr lang="en-US" sz="3200" dirty="0"/>
          </a:p>
          <a:p>
            <a:pPr marL="571500" indent="-571500">
              <a:buFont typeface="Arial"/>
              <a:buChar char="•"/>
              <a:defRPr/>
            </a:pPr>
            <a:r>
              <a:rPr lang="en-US" sz="3200" dirty="0"/>
              <a:t>Some wanted independence </a:t>
            </a:r>
            <a:r>
              <a:rPr lang="en-US" sz="3200" i="1" dirty="0"/>
              <a:t>and</a:t>
            </a:r>
            <a:r>
              <a:rPr lang="en-US" sz="3200" dirty="0"/>
              <a:t> more power. Who? When? Where? </a:t>
            </a:r>
          </a:p>
          <a:p>
            <a:pPr marL="571500" indent="-571500">
              <a:buFont typeface="Arial"/>
              <a:buChar char="•"/>
              <a:defRPr/>
            </a:pPr>
            <a:r>
              <a:rPr lang="en-US" sz="3200" dirty="0"/>
              <a:t>They </a:t>
            </a:r>
            <a:r>
              <a:rPr lang="en-US" sz="3200" dirty="0" smtClean="0"/>
              <a:t>developed enhanced technologies. </a:t>
            </a:r>
            <a:r>
              <a:rPr lang="en-US" sz="3200" dirty="0"/>
              <a:t>What were these technologies?</a:t>
            </a:r>
          </a:p>
        </p:txBody>
      </p:sp>
      <p:sp>
        <p:nvSpPr>
          <p:cNvPr id="3" name="Title 1"/>
          <p:cNvSpPr txBox="1">
            <a:spLocks/>
          </p:cNvSpPr>
          <p:nvPr/>
        </p:nvSpPr>
        <p:spPr bwMode="auto">
          <a:xfrm>
            <a:off x="263358" y="213894"/>
            <a:ext cx="8763000" cy="1371600"/>
          </a:xfrm>
          <a:prstGeom prst="rect">
            <a:avLst/>
          </a:prstGeom>
          <a:solidFill>
            <a:schemeClr val="bg1"/>
          </a:solidFill>
          <a:ln w="38100" cmpd="sng">
            <a:solidFill>
              <a:schemeClr val="tx1"/>
            </a:solidFill>
            <a:miter lim="800000"/>
            <a:headEnd/>
            <a:tailEnd/>
          </a:ln>
        </p:spPr>
        <p:txBody>
          <a:bodyPr wrap="square" lIns="91440" tIns="45720" rIns="91440" bIns="45720" numCol="1" anchor="t" anchorCtr="0" compatLnSpc="1">
            <a:prstTxWarp prst="textNoShape">
              <a:avLst/>
            </a:prstTxWarp>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defRPr/>
            </a:pPr>
            <a:r>
              <a:rPr lang="en-US" sz="3600" dirty="0"/>
              <a:t>What steps did the Europeans nations take to cause World War I?</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7445" y="1820333"/>
            <a:ext cx="8077200" cy="3539430"/>
          </a:xfrm>
          <a:prstGeom prst="rect">
            <a:avLst/>
          </a:prstGeom>
          <a:noFill/>
        </p:spPr>
        <p:txBody>
          <a:bodyPr>
            <a:spAutoFit/>
          </a:bodyPr>
          <a:lstStyle/>
          <a:p>
            <a:pPr marL="571500" indent="-571500">
              <a:buFont typeface="Arial"/>
              <a:buChar char="•"/>
              <a:defRPr/>
            </a:pPr>
            <a:r>
              <a:rPr lang="en-US" sz="3200" dirty="0" smtClean="0"/>
              <a:t>Serbs </a:t>
            </a:r>
            <a:r>
              <a:rPr lang="en-US" sz="3200" dirty="0"/>
              <a:t>killed the archduke.</a:t>
            </a:r>
          </a:p>
          <a:p>
            <a:pPr marL="571500" indent="-571500">
              <a:buFont typeface="Arial"/>
              <a:buChar char="•"/>
              <a:defRPr/>
            </a:pPr>
            <a:r>
              <a:rPr lang="en-US" sz="3200" dirty="0"/>
              <a:t>Austro-Hungary declared </a:t>
            </a:r>
            <a:r>
              <a:rPr lang="en-US" sz="3200" dirty="0" smtClean="0"/>
              <a:t>war against Serbia.</a:t>
            </a:r>
            <a:endParaRPr lang="en-US" sz="3200" dirty="0"/>
          </a:p>
          <a:p>
            <a:pPr marL="571500" indent="-571500">
              <a:buFont typeface="Arial"/>
              <a:buChar char="•"/>
              <a:defRPr/>
            </a:pPr>
            <a:r>
              <a:rPr lang="en-US" sz="3200" dirty="0"/>
              <a:t>Russia mobilized </a:t>
            </a:r>
            <a:r>
              <a:rPr lang="en-US" sz="3200" dirty="0" smtClean="0"/>
              <a:t>troops to defend Serbia.</a:t>
            </a:r>
          </a:p>
          <a:p>
            <a:pPr marL="571500" indent="-571500">
              <a:buFont typeface="Arial"/>
              <a:buChar char="•"/>
              <a:defRPr/>
            </a:pPr>
            <a:r>
              <a:rPr lang="en-US" sz="3200" dirty="0"/>
              <a:t>Germany declared war against Russia.</a:t>
            </a:r>
          </a:p>
          <a:p>
            <a:pPr marL="571500" indent="-571500">
              <a:buFont typeface="Arial"/>
              <a:buChar char="•"/>
              <a:defRPr/>
            </a:pPr>
            <a:r>
              <a:rPr lang="en-US" sz="3200" dirty="0"/>
              <a:t>Germany charged toward France through Belgium. (Von </a:t>
            </a:r>
            <a:r>
              <a:rPr lang="en-US" sz="3200" dirty="0" err="1"/>
              <a:t>Schlieffen</a:t>
            </a:r>
            <a:r>
              <a:rPr lang="en-US" sz="3200" dirty="0"/>
              <a:t> Plan)</a:t>
            </a:r>
          </a:p>
          <a:p>
            <a:pPr marL="571500" indent="-571500">
              <a:buFont typeface="Arial"/>
              <a:buChar char="•"/>
              <a:defRPr/>
            </a:pPr>
            <a:r>
              <a:rPr lang="en-US" sz="3200" dirty="0"/>
              <a:t>Britain declared war on Germany.</a:t>
            </a:r>
          </a:p>
        </p:txBody>
      </p:sp>
      <p:sp>
        <p:nvSpPr>
          <p:cNvPr id="3" name="Rectangle 2"/>
          <p:cNvSpPr/>
          <p:nvPr/>
        </p:nvSpPr>
        <p:spPr>
          <a:xfrm>
            <a:off x="762000" y="310443"/>
            <a:ext cx="8077200" cy="1128889"/>
          </a:xfrm>
          <a:prstGeom prst="rect">
            <a:avLst/>
          </a:prstGeom>
          <a:solidFill>
            <a:schemeClr val="bg1"/>
          </a:solidFill>
          <a:ln w="381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defRPr/>
            </a:pPr>
            <a:r>
              <a:rPr lang="en-US" sz="3600" dirty="0" smtClean="0">
                <a:solidFill>
                  <a:schemeClr val="tx1"/>
                </a:solidFill>
              </a:rPr>
              <a:t>What steps did the European nations take to cause World War I?</a:t>
            </a:r>
            <a:endParaRPr lang="en-US" sz="3600" dirty="0">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7" name="Picture 3" descr="chapter_activity"/>
          <p:cNvPicPr>
            <a:picLocks noGrp="1"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8" name="Text Box 5"/>
          <p:cNvSpPr txBox="1">
            <a:spLocks noChangeArrowheads="1"/>
          </p:cNvSpPr>
          <p:nvPr/>
        </p:nvSpPr>
        <p:spPr bwMode="auto">
          <a:xfrm>
            <a:off x="1462088" y="73025"/>
            <a:ext cx="3400425"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lnSpc>
                <a:spcPct val="80000"/>
              </a:lnSpc>
              <a:spcBef>
                <a:spcPct val="20000"/>
              </a:spcBef>
            </a:pPr>
            <a:r>
              <a:rPr lang="en-US" sz="2000" b="1">
                <a:solidFill>
                  <a:schemeClr val="bg1"/>
                </a:solidFill>
              </a:rPr>
              <a:t>Technology of World War I</a:t>
            </a:r>
          </a:p>
        </p:txBody>
      </p:sp>
      <p:sp>
        <p:nvSpPr>
          <p:cNvPr id="9219" name="Rectangle 7"/>
          <p:cNvSpPr>
            <a:spLocks noGrp="1" noChangeArrowheads="1"/>
          </p:cNvSpPr>
          <p:nvPr>
            <p:ph type="title"/>
          </p:nvPr>
        </p:nvSpPr>
        <p:spPr bwMode="auto">
          <a:xfrm>
            <a:off x="914400" y="7104063"/>
            <a:ext cx="8229600" cy="171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 anchorCtr="0" compatLnSpc="1">
            <a:prstTxWarp prst="textNoShape">
              <a:avLst/>
            </a:prstTxWarp>
            <a:normAutofit fontScale="90000"/>
          </a:bodyPr>
          <a:lstStyle/>
          <a:p>
            <a:pPr algn="r" eaLnBrk="1" hangingPunct="1"/>
            <a:r>
              <a:rPr lang="en-US" sz="1000">
                <a:solidFill>
                  <a:schemeClr val="bg1"/>
                </a:solidFill>
                <a:latin typeface="Arial" charset="0"/>
              </a:rPr>
              <a:t>Warfare at Opening of 20th Century</a:t>
            </a:r>
            <a:endParaRPr lang="en-US" sz="4000">
              <a:latin typeface="Arial" charset="0"/>
            </a:endParaRPr>
          </a:p>
        </p:txBody>
      </p:sp>
      <p:pic>
        <p:nvPicPr>
          <p:cNvPr id="9220" name="Picture 16" descr="bttn_prev">
            <a:hlinkClick r:id="" action="ppaction://hlinkshowjump?jump=previousslide" highlightClick="1"/>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97825" y="6489700"/>
            <a:ext cx="420688"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1" name="Picture 17" descr="bttn_exit">
            <a:hlinkClick r:id="" action="ppaction://hlinkshowjump?jump=endshow" highlightClick="1"/>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34200" y="6491288"/>
            <a:ext cx="420688"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2" name="Picture 18" descr="toc">
            <a:hlinkClick r:id="rId6" action="ppaction://hlinksldjump"/>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467600" y="6489700"/>
            <a:ext cx="420688"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3" name="Picture 19" descr="bttn_next">
            <a:hlinkClick r:id="" action="ppaction://hlinkshowjump?jump=nextslide" highlightClick="1"/>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528050" y="6489700"/>
            <a:ext cx="420688"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4" name="Picture 23" descr="clrtms_mv_D-2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33400" y="990600"/>
            <a:ext cx="8162925" cy="382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0" name="Picture 24" descr="clrtms_mv_D-21_Q"/>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209800" y="4953000"/>
            <a:ext cx="4114800" cy="1143000"/>
          </a:xfrm>
          <a:prstGeom prst="rect">
            <a:avLst/>
          </a:prstGeom>
          <a:solidFill>
            <a:schemeClr val="accent3"/>
          </a:solidFill>
          <a:ln>
            <a:noFill/>
          </a:ln>
        </p:spPr>
      </p:pic>
      <p:cxnSp>
        <p:nvCxnSpPr>
          <p:cNvPr id="3" name="Straight Arrow Connector 2"/>
          <p:cNvCxnSpPr/>
          <p:nvPr/>
        </p:nvCxnSpPr>
        <p:spPr>
          <a:xfrm>
            <a:off x="762000" y="2514600"/>
            <a:ext cx="762000" cy="533400"/>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V="1">
            <a:off x="762000" y="3657600"/>
            <a:ext cx="1066800" cy="457200"/>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1447800" y="1371600"/>
            <a:ext cx="609600" cy="838200"/>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a:off x="2971800" y="1447800"/>
            <a:ext cx="381000" cy="1219200"/>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V="1">
            <a:off x="1066800" y="4267200"/>
            <a:ext cx="1676400" cy="457200"/>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1" name="Rectangle 10"/>
          <p:cNvSpPr/>
          <p:nvPr/>
        </p:nvSpPr>
        <p:spPr>
          <a:xfrm>
            <a:off x="2438400" y="1066800"/>
            <a:ext cx="533400" cy="381000"/>
          </a:xfrm>
          <a:prstGeom prst="rect">
            <a:avLst/>
          </a:prstGeom>
          <a:solidFill>
            <a:srgbClr val="FF0000"/>
          </a:solidFill>
          <a:ln>
            <a:solidFill>
              <a:schemeClr val="bg2"/>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000" dirty="0">
                <a:solidFill>
                  <a:schemeClr val="tx1"/>
                </a:solidFill>
              </a:rPr>
              <a:t>1</a:t>
            </a:r>
          </a:p>
        </p:txBody>
      </p:sp>
      <p:sp>
        <p:nvSpPr>
          <p:cNvPr id="28" name="Rectangle 27"/>
          <p:cNvSpPr/>
          <p:nvPr/>
        </p:nvSpPr>
        <p:spPr>
          <a:xfrm>
            <a:off x="533400" y="4648200"/>
            <a:ext cx="533400" cy="381000"/>
          </a:xfrm>
          <a:prstGeom prst="rect">
            <a:avLst/>
          </a:prstGeom>
          <a:solidFill>
            <a:srgbClr val="FF0000"/>
          </a:solidFill>
          <a:ln>
            <a:solidFill>
              <a:schemeClr val="bg2"/>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000" dirty="0">
                <a:solidFill>
                  <a:schemeClr val="tx1"/>
                </a:solidFill>
              </a:rPr>
              <a:t>5</a:t>
            </a:r>
          </a:p>
        </p:txBody>
      </p:sp>
      <p:sp>
        <p:nvSpPr>
          <p:cNvPr id="29" name="Rectangle 28"/>
          <p:cNvSpPr/>
          <p:nvPr/>
        </p:nvSpPr>
        <p:spPr>
          <a:xfrm>
            <a:off x="762000" y="990600"/>
            <a:ext cx="533400" cy="381000"/>
          </a:xfrm>
          <a:prstGeom prst="rect">
            <a:avLst/>
          </a:prstGeom>
          <a:solidFill>
            <a:srgbClr val="FF0000"/>
          </a:solidFill>
          <a:ln>
            <a:solidFill>
              <a:schemeClr val="bg2"/>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000" dirty="0">
                <a:solidFill>
                  <a:schemeClr val="tx1"/>
                </a:solidFill>
              </a:rPr>
              <a:t>2</a:t>
            </a:r>
          </a:p>
        </p:txBody>
      </p:sp>
      <p:sp>
        <p:nvSpPr>
          <p:cNvPr id="30" name="Rectangle 29"/>
          <p:cNvSpPr/>
          <p:nvPr/>
        </p:nvSpPr>
        <p:spPr>
          <a:xfrm>
            <a:off x="8305800" y="1981200"/>
            <a:ext cx="609600" cy="457200"/>
          </a:xfrm>
          <a:prstGeom prst="rect">
            <a:avLst/>
          </a:prstGeom>
          <a:solidFill>
            <a:srgbClr val="FF0000"/>
          </a:solidFill>
          <a:ln>
            <a:solidFill>
              <a:schemeClr val="bg2"/>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000" dirty="0">
                <a:solidFill>
                  <a:schemeClr val="tx1"/>
                </a:solidFill>
              </a:rPr>
              <a:t>10</a:t>
            </a:r>
          </a:p>
        </p:txBody>
      </p:sp>
      <p:sp>
        <p:nvSpPr>
          <p:cNvPr id="31" name="Rectangle 30"/>
          <p:cNvSpPr/>
          <p:nvPr/>
        </p:nvSpPr>
        <p:spPr>
          <a:xfrm>
            <a:off x="228600" y="2057400"/>
            <a:ext cx="457200" cy="457200"/>
          </a:xfrm>
          <a:prstGeom prst="rect">
            <a:avLst/>
          </a:prstGeom>
          <a:solidFill>
            <a:srgbClr val="FF0000"/>
          </a:solidFill>
          <a:ln>
            <a:solidFill>
              <a:schemeClr val="bg2"/>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000" dirty="0">
                <a:solidFill>
                  <a:schemeClr val="tx1"/>
                </a:solidFill>
              </a:rPr>
              <a:t>3</a:t>
            </a:r>
          </a:p>
        </p:txBody>
      </p:sp>
      <p:sp>
        <p:nvSpPr>
          <p:cNvPr id="32" name="Rectangle 31"/>
          <p:cNvSpPr/>
          <p:nvPr/>
        </p:nvSpPr>
        <p:spPr>
          <a:xfrm>
            <a:off x="8305800" y="3962400"/>
            <a:ext cx="533400" cy="533400"/>
          </a:xfrm>
          <a:prstGeom prst="rect">
            <a:avLst/>
          </a:prstGeom>
          <a:solidFill>
            <a:srgbClr val="FF0000"/>
          </a:solidFill>
          <a:ln>
            <a:solidFill>
              <a:schemeClr val="bg2"/>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000" dirty="0">
                <a:solidFill>
                  <a:schemeClr val="tx1"/>
                </a:solidFill>
              </a:rPr>
              <a:t>9</a:t>
            </a:r>
          </a:p>
        </p:txBody>
      </p:sp>
      <p:pic>
        <p:nvPicPr>
          <p:cNvPr id="9237" name="Picture 18"/>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3962400" y="914400"/>
            <a:ext cx="2133600" cy="1087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 name="Rectangle 37"/>
          <p:cNvSpPr/>
          <p:nvPr/>
        </p:nvSpPr>
        <p:spPr>
          <a:xfrm>
            <a:off x="228600" y="4038600"/>
            <a:ext cx="533400" cy="381000"/>
          </a:xfrm>
          <a:prstGeom prst="rect">
            <a:avLst/>
          </a:prstGeom>
          <a:solidFill>
            <a:srgbClr val="FF0000"/>
          </a:solidFill>
          <a:ln>
            <a:solidFill>
              <a:schemeClr val="bg2"/>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000" dirty="0">
                <a:solidFill>
                  <a:schemeClr val="tx1"/>
                </a:solidFill>
              </a:rPr>
              <a:t>4</a:t>
            </a:r>
          </a:p>
        </p:txBody>
      </p:sp>
      <p:pic>
        <p:nvPicPr>
          <p:cNvPr id="9239" name="Picture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524000" y="4953000"/>
            <a:ext cx="1776413" cy="136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40" name="Picture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3276600" y="4800600"/>
            <a:ext cx="3109913" cy="159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Rectangle 44"/>
          <p:cNvSpPr/>
          <p:nvPr/>
        </p:nvSpPr>
        <p:spPr>
          <a:xfrm>
            <a:off x="6019800" y="6019800"/>
            <a:ext cx="533400" cy="381000"/>
          </a:xfrm>
          <a:prstGeom prst="rect">
            <a:avLst/>
          </a:prstGeom>
          <a:solidFill>
            <a:srgbClr val="FF0000"/>
          </a:solidFill>
          <a:ln>
            <a:solidFill>
              <a:schemeClr val="bg2"/>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000" dirty="0">
                <a:solidFill>
                  <a:schemeClr val="tx1"/>
                </a:solidFill>
              </a:rPr>
              <a:t>7</a:t>
            </a:r>
          </a:p>
        </p:txBody>
      </p:sp>
      <p:sp>
        <p:nvSpPr>
          <p:cNvPr id="46" name="Rectangle 45"/>
          <p:cNvSpPr/>
          <p:nvPr/>
        </p:nvSpPr>
        <p:spPr>
          <a:xfrm>
            <a:off x="1066800" y="5791200"/>
            <a:ext cx="533400" cy="381000"/>
          </a:xfrm>
          <a:prstGeom prst="rect">
            <a:avLst/>
          </a:prstGeom>
          <a:solidFill>
            <a:srgbClr val="FF0000"/>
          </a:solidFill>
          <a:ln>
            <a:solidFill>
              <a:schemeClr val="bg2"/>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000" dirty="0">
                <a:solidFill>
                  <a:schemeClr val="tx1"/>
                </a:solidFill>
              </a:rPr>
              <a:t>6</a:t>
            </a:r>
          </a:p>
        </p:txBody>
      </p:sp>
      <p:pic>
        <p:nvPicPr>
          <p:cNvPr id="9243" name="Picture 35"/>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6553200" y="4705350"/>
            <a:ext cx="2057400" cy="15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 name="Rectangle 49"/>
          <p:cNvSpPr/>
          <p:nvPr/>
        </p:nvSpPr>
        <p:spPr>
          <a:xfrm>
            <a:off x="8305800" y="4800600"/>
            <a:ext cx="457200" cy="533400"/>
          </a:xfrm>
          <a:prstGeom prst="rect">
            <a:avLst/>
          </a:prstGeom>
          <a:solidFill>
            <a:srgbClr val="FF0000"/>
          </a:solidFill>
          <a:ln>
            <a:solidFill>
              <a:schemeClr val="bg2"/>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000" dirty="0">
                <a:solidFill>
                  <a:schemeClr val="tx1"/>
                </a:solidFill>
              </a:rPr>
              <a:t>8</a:t>
            </a:r>
          </a:p>
        </p:txBody>
      </p:sp>
      <p:sp>
        <p:nvSpPr>
          <p:cNvPr id="51" name="Rectangle 50"/>
          <p:cNvSpPr/>
          <p:nvPr/>
        </p:nvSpPr>
        <p:spPr>
          <a:xfrm>
            <a:off x="6019800" y="1143000"/>
            <a:ext cx="609600" cy="457200"/>
          </a:xfrm>
          <a:prstGeom prst="rect">
            <a:avLst/>
          </a:prstGeom>
          <a:solidFill>
            <a:srgbClr val="FF0000"/>
          </a:solidFill>
          <a:ln>
            <a:solidFill>
              <a:schemeClr val="bg2"/>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000" dirty="0">
                <a:solidFill>
                  <a:schemeClr val="tx1"/>
                </a:solidFill>
              </a:rPr>
              <a:t>11</a:t>
            </a:r>
          </a:p>
        </p:txBody>
      </p:sp>
      <p:cxnSp>
        <p:nvCxnSpPr>
          <p:cNvPr id="52" name="Straight Arrow Connector 51"/>
          <p:cNvCxnSpPr/>
          <p:nvPr/>
        </p:nvCxnSpPr>
        <p:spPr>
          <a:xfrm>
            <a:off x="3733800" y="1524000"/>
            <a:ext cx="1371600" cy="1828800"/>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54" name="Rectangle 53"/>
          <p:cNvSpPr/>
          <p:nvPr/>
        </p:nvSpPr>
        <p:spPr>
          <a:xfrm>
            <a:off x="3276600" y="1219200"/>
            <a:ext cx="533400" cy="381000"/>
          </a:xfrm>
          <a:prstGeom prst="rect">
            <a:avLst/>
          </a:prstGeom>
          <a:solidFill>
            <a:srgbClr val="FF0000"/>
          </a:solidFill>
          <a:ln>
            <a:solidFill>
              <a:schemeClr val="bg2"/>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000" dirty="0">
                <a:solidFill>
                  <a:schemeClr val="tx1"/>
                </a:solidFill>
              </a:rPr>
              <a:t>12</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2250" y="274638"/>
            <a:ext cx="8719500" cy="788404"/>
          </a:xfrm>
          <a:ln w="38100" cmpd="sng">
            <a:solidFill>
              <a:schemeClr val="tx1"/>
            </a:solidFill>
          </a:ln>
        </p:spPr>
        <p:txBody>
          <a:bodyPr>
            <a:normAutofit/>
          </a:bodyPr>
          <a:lstStyle/>
          <a:p>
            <a:r>
              <a:rPr lang="en-US" sz="3600" dirty="0" smtClean="0"/>
              <a:t>What were the major battles of World War I?</a:t>
            </a:r>
            <a:endParaRPr lang="en-US" sz="3600" dirty="0"/>
          </a:p>
        </p:txBody>
      </p:sp>
      <p:sp>
        <p:nvSpPr>
          <p:cNvPr id="3" name="Content Placeholder 2"/>
          <p:cNvSpPr>
            <a:spLocks noGrp="1"/>
          </p:cNvSpPr>
          <p:nvPr>
            <p:ph idx="1"/>
          </p:nvPr>
        </p:nvSpPr>
        <p:spPr>
          <a:xfrm>
            <a:off x="457200" y="1213640"/>
            <a:ext cx="8474550" cy="5644359"/>
          </a:xfrm>
        </p:spPr>
        <p:txBody>
          <a:bodyPr>
            <a:noAutofit/>
          </a:bodyPr>
          <a:lstStyle/>
          <a:p>
            <a:r>
              <a:rPr lang="en-US" sz="3600" dirty="0" smtClean="0"/>
              <a:t>The </a:t>
            </a:r>
            <a:r>
              <a:rPr lang="en-US" sz="3600" dirty="0"/>
              <a:t>Marne, 1914, </a:t>
            </a:r>
            <a:r>
              <a:rPr lang="en-US" sz="3600" dirty="0" smtClean="0"/>
              <a:t>1918—stalemate</a:t>
            </a:r>
          </a:p>
          <a:p>
            <a:r>
              <a:rPr lang="en-US" sz="3600" dirty="0"/>
              <a:t>Verdun, 1916—ten months; 1 million casualties</a:t>
            </a:r>
          </a:p>
          <a:p>
            <a:r>
              <a:rPr lang="en-US" sz="3600" dirty="0" smtClean="0"/>
              <a:t>The </a:t>
            </a:r>
            <a:r>
              <a:rPr lang="en-US" sz="3600" dirty="0"/>
              <a:t>Battles of Ypres 1914, 1915, </a:t>
            </a:r>
            <a:r>
              <a:rPr lang="en-US" sz="3600" dirty="0" smtClean="0"/>
              <a:t>1917—gas introduced</a:t>
            </a:r>
            <a:endParaRPr lang="en-US" sz="3600" dirty="0"/>
          </a:p>
          <a:p>
            <a:r>
              <a:rPr lang="en-US" sz="3600" dirty="0" smtClean="0"/>
              <a:t>The Somme Offensive, 1916—1 million casualties…Britain 57,000 day 1…20,000 </a:t>
            </a:r>
            <a:r>
              <a:rPr lang="en-US" sz="3600" i="1" dirty="0" smtClean="0"/>
              <a:t>dead</a:t>
            </a:r>
            <a:r>
              <a:rPr lang="en-US" sz="3600" dirty="0" smtClean="0"/>
              <a:t> day 1.</a:t>
            </a:r>
          </a:p>
          <a:p>
            <a:r>
              <a:rPr lang="en-US" sz="3600" dirty="0" err="1" smtClean="0"/>
              <a:t>Cambrai</a:t>
            </a:r>
            <a:r>
              <a:rPr lang="en-US" sz="3600" dirty="0"/>
              <a:t>, </a:t>
            </a:r>
            <a:r>
              <a:rPr lang="en-US" sz="3600" dirty="0" smtClean="0"/>
              <a:t>1917—tanks introduced</a:t>
            </a:r>
          </a:p>
          <a:p>
            <a:pPr marL="0" indent="0">
              <a:buNone/>
            </a:pPr>
            <a:endParaRPr lang="en-US" sz="2800" dirty="0" smtClean="0"/>
          </a:p>
        </p:txBody>
      </p:sp>
    </p:spTree>
    <p:extLst>
      <p:ext uri="{BB962C8B-B14F-4D97-AF65-F5344CB8AC3E}">
        <p14:creationId xmlns:p14="http://schemas.microsoft.com/office/powerpoint/2010/main" val="261677687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Title 1"/>
          <p:cNvSpPr>
            <a:spLocks noGrp="1"/>
          </p:cNvSpPr>
          <p:nvPr>
            <p:ph type="title"/>
          </p:nvPr>
        </p:nvSpPr>
        <p:spPr bwMode="auto">
          <a:xfrm>
            <a:off x="228600" y="0"/>
            <a:ext cx="8763000" cy="1371600"/>
          </a:xfrm>
          <a:solidFill>
            <a:schemeClr val="bg1"/>
          </a:solidFill>
          <a:ln>
            <a:solidFill>
              <a:schemeClr val="tx1"/>
            </a:solidFill>
            <a:miter lim="800000"/>
            <a:headEnd/>
            <a:tailEnd/>
          </a:ln>
        </p:spPr>
        <p:txBody>
          <a:bodyPr wrap="square" lIns="91440" tIns="45720" rIns="91440" bIns="45720" numCol="1" anchor="t" anchorCtr="0" compatLnSpc="1">
            <a:prstTxWarp prst="textNoShape">
              <a:avLst/>
            </a:prstTxWarp>
          </a:bodyPr>
          <a:lstStyle/>
          <a:p>
            <a:r>
              <a:rPr lang="en-US" sz="3600">
                <a:latin typeface="Arial" charset="0"/>
              </a:rPr>
              <a:t>German U-Boats sank the British ship Lusitania (with 128 Americans killed)</a:t>
            </a:r>
          </a:p>
        </p:txBody>
      </p:sp>
      <p:pic>
        <p:nvPicPr>
          <p:cNvPr id="11266" name="Content Placeholder 3" descr="image_Lusitania.jpeg"/>
          <p:cNvPicPr>
            <a:picLocks noGrp="1" noChangeAspect="1"/>
          </p:cNvPicPr>
          <p:nvPr>
            <p:ph idx="1"/>
          </p:nvPr>
        </p:nvPicPr>
        <p:blipFill>
          <a:blip r:embed="rId2">
            <a:extLst>
              <a:ext uri="{28A0092B-C50C-407E-A947-70E740481C1C}">
                <a14:useLocalDpi xmlns:a14="http://schemas.microsoft.com/office/drawing/2010/main" val="0"/>
              </a:ext>
            </a:extLst>
          </a:blip>
          <a:srcRect t="4170" b="4170"/>
          <a:stretch>
            <a:fillRect/>
          </a:stretch>
        </p:blipFill>
        <p:spPr bwMode="auto">
          <a:xfrm>
            <a:off x="457200" y="1371600"/>
            <a:ext cx="8645525" cy="47545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51556" y="199592"/>
            <a:ext cx="5136444" cy="6388612"/>
          </a:xfrm>
          <a:prstGeom prst="rect">
            <a:avLst/>
          </a:prstGeom>
        </p:spPr>
      </p:pic>
      <p:sp>
        <p:nvSpPr>
          <p:cNvPr id="5" name="TextBox 4"/>
          <p:cNvSpPr txBox="1"/>
          <p:nvPr/>
        </p:nvSpPr>
        <p:spPr>
          <a:xfrm>
            <a:off x="6072198" y="4690831"/>
            <a:ext cx="2450913" cy="1200328"/>
          </a:xfrm>
          <a:prstGeom prst="rect">
            <a:avLst/>
          </a:prstGeom>
          <a:noFill/>
        </p:spPr>
        <p:txBody>
          <a:bodyPr wrap="square" rtlCol="0">
            <a:spAutoFit/>
          </a:bodyPr>
          <a:lstStyle/>
          <a:p>
            <a:r>
              <a:rPr lang="en-US" sz="2400" dirty="0" smtClean="0"/>
              <a:t>Did this cause the United States to enter the war?</a:t>
            </a:r>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9" name="Picture 2" descr="Telegraph cable system worldwide_early 20th"/>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4125" y="742950"/>
            <a:ext cx="6635750" cy="537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0" name="Rectangle 3"/>
          <p:cNvSpPr>
            <a:spLocks noGrp="1" noChangeArrowheads="1"/>
          </p:cNvSpPr>
          <p:nvPr>
            <p:ph type="title" idx="4294967295"/>
          </p:nvPr>
        </p:nvSpPr>
        <p:spPr bwMode="auto">
          <a:xfrm>
            <a:off x="685800" y="609600"/>
            <a:ext cx="7772400" cy="11430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atin typeface="Arial" charset="0"/>
              </a:rPr>
              <a:t>World cable system</a:t>
            </a:r>
          </a:p>
        </p:txBody>
      </p:sp>
      <p:sp>
        <p:nvSpPr>
          <p:cNvPr id="12291" name="Rectangle 1"/>
          <p:cNvSpPr>
            <a:spLocks noChangeArrowheads="1"/>
          </p:cNvSpPr>
          <p:nvPr/>
        </p:nvSpPr>
        <p:spPr bwMode="auto">
          <a:xfrm>
            <a:off x="1524000" y="4953000"/>
            <a:ext cx="6172200" cy="954088"/>
          </a:xfrm>
          <a:prstGeom prst="rect">
            <a:avLst/>
          </a:prstGeom>
          <a:solidFill>
            <a:schemeClr val="accent1"/>
          </a:solidFill>
          <a:ln w="9525">
            <a:solidFill>
              <a:schemeClr val="tx1"/>
            </a:solidFill>
            <a:miter lim="800000"/>
            <a:headEnd/>
            <a:tailEnd/>
          </a:ln>
        </p:spPr>
        <p:txBody>
          <a:bodyPr>
            <a:spAutoFit/>
          </a:bodyPr>
          <a:lstStyle/>
          <a:p>
            <a:r>
              <a:rPr lang="en-US" sz="2800"/>
              <a:t>What is your opinion? Is this advanced or primitive?</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2" descr="World War I_2a_Zimmermann-telegramm-cod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35163" y="169863"/>
            <a:ext cx="5272087" cy="6516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8" name="Rectangle 3"/>
          <p:cNvSpPr>
            <a:spLocks noGrp="1" noChangeArrowheads="1"/>
          </p:cNvSpPr>
          <p:nvPr>
            <p:ph type="title" idx="4294967295"/>
          </p:nvPr>
        </p:nvSpPr>
        <p:spPr bwMode="auto">
          <a:xfrm>
            <a:off x="685800" y="609600"/>
            <a:ext cx="7772400" cy="11430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atin typeface="Arial" charset="0"/>
              </a:rPr>
              <a:t>Zimmerman</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2" descr="World War I_1e_Zimmermann-telegramm-decod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1181100"/>
            <a:ext cx="4554538" cy="538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6" name="Rectangle 4"/>
          <p:cNvSpPr>
            <a:spLocks noGrp="1" noChangeArrowheads="1"/>
          </p:cNvSpPr>
          <p:nvPr>
            <p:ph type="title" idx="4294967295"/>
          </p:nvPr>
        </p:nvSpPr>
        <p:spPr bwMode="auto">
          <a:xfrm>
            <a:off x="516467" y="38100"/>
            <a:ext cx="5867400" cy="11430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latin typeface="Arial" charset="0"/>
              </a:rPr>
              <a:t>Zimmerman decoded</a:t>
            </a:r>
          </a:p>
        </p:txBody>
      </p:sp>
      <p:sp>
        <p:nvSpPr>
          <p:cNvPr id="16387" name="Line 5"/>
          <p:cNvSpPr>
            <a:spLocks noChangeShapeType="1"/>
          </p:cNvSpPr>
          <p:nvPr/>
        </p:nvSpPr>
        <p:spPr bwMode="auto">
          <a:xfrm flipV="1">
            <a:off x="516467" y="2850444"/>
            <a:ext cx="911577" cy="654756"/>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6388" name="Line 6"/>
          <p:cNvSpPr>
            <a:spLocks noChangeShapeType="1"/>
          </p:cNvSpPr>
          <p:nvPr/>
        </p:nvSpPr>
        <p:spPr bwMode="auto">
          <a:xfrm flipV="1">
            <a:off x="516466" y="3505200"/>
            <a:ext cx="1388533" cy="968022"/>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6389" name="Line 5"/>
          <p:cNvSpPr>
            <a:spLocks noChangeShapeType="1"/>
          </p:cNvSpPr>
          <p:nvPr/>
        </p:nvSpPr>
        <p:spPr bwMode="auto">
          <a:xfrm flipH="1" flipV="1">
            <a:off x="5277556" y="2850444"/>
            <a:ext cx="1106311" cy="654756"/>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 name="TextBox 6"/>
          <p:cNvSpPr txBox="1"/>
          <p:nvPr/>
        </p:nvSpPr>
        <p:spPr>
          <a:xfrm>
            <a:off x="6582611" y="4527438"/>
            <a:ext cx="2133600" cy="1569660"/>
          </a:xfrm>
          <a:prstGeom prst="rect">
            <a:avLst/>
          </a:prstGeom>
          <a:noFill/>
        </p:spPr>
        <p:txBody>
          <a:bodyPr wrap="square" rtlCol="0">
            <a:spAutoFit/>
          </a:bodyPr>
          <a:lstStyle/>
          <a:p>
            <a:r>
              <a:rPr lang="en-US" sz="2400" dirty="0" smtClean="0"/>
              <a:t>Did this cause the United States to enter the war?</a:t>
            </a:r>
            <a:endParaRPr lang="en-US" sz="2400" dirty="0"/>
          </a:p>
        </p:txBody>
      </p:sp>
      <p:sp>
        <p:nvSpPr>
          <p:cNvPr id="10" name="Line 5"/>
          <p:cNvSpPr>
            <a:spLocks noChangeShapeType="1"/>
          </p:cNvSpPr>
          <p:nvPr/>
        </p:nvSpPr>
        <p:spPr bwMode="auto">
          <a:xfrm flipH="1" flipV="1">
            <a:off x="4724400" y="3505200"/>
            <a:ext cx="1106311" cy="654756"/>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1" name="Line 5"/>
          <p:cNvSpPr>
            <a:spLocks noChangeShapeType="1"/>
          </p:cNvSpPr>
          <p:nvPr/>
        </p:nvSpPr>
        <p:spPr bwMode="auto">
          <a:xfrm flipH="1" flipV="1">
            <a:off x="4991982" y="4807675"/>
            <a:ext cx="1106311" cy="654756"/>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 name="Line 6"/>
          <p:cNvSpPr>
            <a:spLocks noChangeShapeType="1"/>
          </p:cNvSpPr>
          <p:nvPr/>
        </p:nvSpPr>
        <p:spPr bwMode="auto">
          <a:xfrm flipV="1">
            <a:off x="516466" y="6067777"/>
            <a:ext cx="1388533" cy="197554"/>
          </a:xfrm>
          <a:prstGeom prst="line">
            <a:avLst/>
          </a:prstGeom>
          <a:noFill/>
          <a:ln w="571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381489" y="143983"/>
            <a:ext cx="6528642" cy="6735432"/>
          </a:xfrm>
          <a:prstGeom prst="rect">
            <a:avLst/>
          </a:prstGeom>
        </p:spPr>
      </p:pic>
    </p:spTree>
    <p:extLst>
      <p:ext uri="{BB962C8B-B14F-4D97-AF65-F5344CB8AC3E}">
        <p14:creationId xmlns:p14="http://schemas.microsoft.com/office/powerpoint/2010/main" val="406321990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itle 1"/>
          <p:cNvSpPr>
            <a:spLocks noGrp="1"/>
          </p:cNvSpPr>
          <p:nvPr>
            <p:ph type="ctrTitle"/>
          </p:nvPr>
        </p:nvSpPr>
        <p:spPr bwMode="auto">
          <a:xfrm>
            <a:off x="914400" y="609601"/>
            <a:ext cx="7772400" cy="81729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en-US" dirty="0">
                <a:latin typeface="Arial" charset="0"/>
              </a:rPr>
              <a:t>Do </a:t>
            </a:r>
            <a:r>
              <a:rPr lang="en-US" dirty="0" smtClean="0">
                <a:latin typeface="Arial" charset="0"/>
              </a:rPr>
              <a:t>Now </a:t>
            </a:r>
            <a:r>
              <a:rPr lang="en-US" i="1" dirty="0" smtClean="0">
                <a:latin typeface="Arial" charset="0"/>
              </a:rPr>
              <a:t>with symbols</a:t>
            </a:r>
            <a:endParaRPr lang="en-US" dirty="0">
              <a:latin typeface="Arial" charset="0"/>
            </a:endParaRPr>
          </a:p>
        </p:txBody>
      </p:sp>
      <p:sp>
        <p:nvSpPr>
          <p:cNvPr id="3074" name="Subtitle 2"/>
          <p:cNvSpPr>
            <a:spLocks noGrp="1"/>
          </p:cNvSpPr>
          <p:nvPr>
            <p:ph type="subTitle" idx="1"/>
          </p:nvPr>
        </p:nvSpPr>
        <p:spPr bwMode="auto">
          <a:xfrm>
            <a:off x="606778" y="1426893"/>
            <a:ext cx="7851422" cy="470874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normAutofit lnSpcReduction="10000"/>
          </a:bodyPr>
          <a:lstStyle/>
          <a:p>
            <a:pPr algn="l">
              <a:buFont typeface="Arial"/>
              <a:buChar char="•"/>
            </a:pPr>
            <a:r>
              <a:rPr lang="en-US" sz="3600" dirty="0">
                <a:solidFill>
                  <a:schemeClr val="tx1"/>
                </a:solidFill>
                <a:latin typeface="Arial" charset="0"/>
              </a:rPr>
              <a:t>Explain Germany</a:t>
            </a:r>
            <a:r>
              <a:rPr lang="ja-JP" altLang="en-US" sz="3600" dirty="0">
                <a:solidFill>
                  <a:schemeClr val="tx1"/>
                </a:solidFill>
                <a:latin typeface="Arial" charset="0"/>
              </a:rPr>
              <a:t>’</a:t>
            </a:r>
            <a:r>
              <a:rPr lang="en-US" altLang="ja-JP" sz="3600" dirty="0">
                <a:solidFill>
                  <a:schemeClr val="tx1"/>
                </a:solidFill>
                <a:latin typeface="Arial" charset="0"/>
              </a:rPr>
              <a:t>s point of view about the world situation prior to the start of the Great War.</a:t>
            </a:r>
          </a:p>
          <a:p>
            <a:pPr algn="l">
              <a:buFont typeface="Arial"/>
              <a:buChar char="•"/>
            </a:pPr>
            <a:r>
              <a:rPr lang="en-US" sz="3600" dirty="0">
                <a:solidFill>
                  <a:schemeClr val="tx1"/>
                </a:solidFill>
                <a:latin typeface="Arial" charset="0"/>
              </a:rPr>
              <a:t>What did Germany want?</a:t>
            </a:r>
          </a:p>
          <a:p>
            <a:pPr algn="l">
              <a:buFont typeface="Arial"/>
              <a:buChar char="•"/>
            </a:pPr>
            <a:r>
              <a:rPr lang="en-US" sz="3600" dirty="0">
                <a:solidFill>
                  <a:schemeClr val="tx1"/>
                </a:solidFill>
                <a:latin typeface="Arial" charset="0"/>
              </a:rPr>
              <a:t>What did Germany fear?</a:t>
            </a:r>
            <a:endParaRPr lang="en-US" sz="3600" dirty="0" smtClean="0">
              <a:solidFill>
                <a:schemeClr val="tx1"/>
              </a:solidFill>
              <a:latin typeface="Arial" charset="0"/>
            </a:endParaRPr>
          </a:p>
          <a:p>
            <a:pPr algn="l">
              <a:buFont typeface="Arial"/>
              <a:buChar char="•"/>
            </a:pPr>
            <a:r>
              <a:rPr lang="en-US" sz="3600" dirty="0" smtClean="0">
                <a:solidFill>
                  <a:schemeClr val="tx1"/>
                </a:solidFill>
                <a:latin typeface="Arial" charset="0"/>
              </a:rPr>
              <a:t>Name the member nations in the Entente.</a:t>
            </a:r>
          </a:p>
          <a:p>
            <a:pPr algn="l">
              <a:buFont typeface="Arial"/>
              <a:buChar char="•"/>
            </a:pPr>
            <a:r>
              <a:rPr lang="en-US" sz="3600" dirty="0" smtClean="0">
                <a:solidFill>
                  <a:schemeClr val="tx1"/>
                </a:solidFill>
                <a:latin typeface="Arial" charset="0"/>
              </a:rPr>
              <a:t>Name the Central Powers.</a:t>
            </a:r>
            <a:endParaRPr lang="en-US" sz="3600" dirty="0">
              <a:solidFill>
                <a:schemeClr val="tx1"/>
              </a:solidFill>
              <a:latin typeface="Arial"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2" descr="image_u-boa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195" y="1752600"/>
            <a:ext cx="6590882" cy="4223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4" name="Rectangle 3"/>
          <p:cNvSpPr>
            <a:spLocks noGrp="1" noChangeArrowheads="1"/>
          </p:cNvSpPr>
          <p:nvPr>
            <p:ph type="title" idx="4294967295"/>
          </p:nvPr>
        </p:nvSpPr>
        <p:spPr bwMode="auto">
          <a:xfrm>
            <a:off x="685800" y="609600"/>
            <a:ext cx="7772400" cy="11430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eaLnBrk="1" hangingPunct="1"/>
            <a:r>
              <a:rPr lang="en-US" sz="1000">
                <a:solidFill>
                  <a:schemeClr val="bg1"/>
                </a:solidFill>
                <a:latin typeface="Arial" charset="0"/>
              </a:rPr>
              <a:t>U-Boats</a:t>
            </a:r>
          </a:p>
        </p:txBody>
      </p:sp>
      <p:sp>
        <p:nvSpPr>
          <p:cNvPr id="4" name="TextBox 3"/>
          <p:cNvSpPr txBox="1"/>
          <p:nvPr/>
        </p:nvSpPr>
        <p:spPr>
          <a:xfrm>
            <a:off x="228195" y="113436"/>
            <a:ext cx="8915805" cy="1200329"/>
          </a:xfrm>
          <a:prstGeom prst="rect">
            <a:avLst/>
          </a:prstGeom>
          <a:noFill/>
        </p:spPr>
        <p:txBody>
          <a:bodyPr wrap="square" rtlCol="0">
            <a:spAutoFit/>
          </a:bodyPr>
          <a:lstStyle/>
          <a:p>
            <a:r>
              <a:rPr lang="en-US" sz="3600" dirty="0" smtClean="0"/>
              <a:t>Germany resumed unrestricted warfare in the open ocean. It sank six United States vessels.</a:t>
            </a:r>
            <a:endParaRPr lang="en-US" sz="3600" dirty="0"/>
          </a:p>
        </p:txBody>
      </p:sp>
      <p:sp>
        <p:nvSpPr>
          <p:cNvPr id="5" name="TextBox 4"/>
          <p:cNvSpPr txBox="1"/>
          <p:nvPr/>
        </p:nvSpPr>
        <p:spPr>
          <a:xfrm>
            <a:off x="7010400" y="3423652"/>
            <a:ext cx="1893711" cy="1938992"/>
          </a:xfrm>
          <a:prstGeom prst="rect">
            <a:avLst/>
          </a:prstGeom>
          <a:noFill/>
        </p:spPr>
        <p:txBody>
          <a:bodyPr wrap="square" rtlCol="0">
            <a:spAutoFit/>
          </a:bodyPr>
          <a:lstStyle/>
          <a:p>
            <a:r>
              <a:rPr lang="en-US" sz="2400" dirty="0" smtClean="0"/>
              <a:t>Did this cause the United States to enter the war?</a:t>
            </a:r>
            <a:endParaRPr lang="en-US" sz="24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06777" y="959557"/>
            <a:ext cx="7642545" cy="513222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ext Box 1027"/>
          <p:cNvSpPr txBox="1">
            <a:spLocks noChangeArrowheads="1"/>
          </p:cNvSpPr>
          <p:nvPr/>
        </p:nvSpPr>
        <p:spPr bwMode="auto">
          <a:xfrm>
            <a:off x="1585806" y="1448926"/>
            <a:ext cx="396398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r>
              <a:rPr lang="en-US" dirty="0"/>
              <a:t>http://</a:t>
            </a:r>
            <a:r>
              <a:rPr lang="en-US" dirty="0" err="1"/>
              <a:t>www.youtube.com</a:t>
            </a:r>
            <a:r>
              <a:rPr lang="en-US" dirty="0"/>
              <a:t>/</a:t>
            </a:r>
            <a:r>
              <a:rPr lang="en-US" dirty="0" err="1"/>
              <a:t>watch?v</a:t>
            </a:r>
            <a:r>
              <a:rPr lang="en-US" dirty="0"/>
              <a:t>=kZPiaSYmj_4</a:t>
            </a:r>
          </a:p>
        </p:txBody>
      </p:sp>
      <p:sp>
        <p:nvSpPr>
          <p:cNvPr id="20482" name="Text Box 1028"/>
          <p:cNvSpPr txBox="1">
            <a:spLocks noChangeArrowheads="1"/>
          </p:cNvSpPr>
          <p:nvPr/>
        </p:nvSpPr>
        <p:spPr bwMode="auto">
          <a:xfrm>
            <a:off x="1094581" y="1026055"/>
            <a:ext cx="198278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r>
              <a:rPr lang="en-US" dirty="0"/>
              <a:t>Combat in World War I</a:t>
            </a:r>
          </a:p>
        </p:txBody>
      </p:sp>
      <p:sp>
        <p:nvSpPr>
          <p:cNvPr id="20483" name="Text Box 1029"/>
          <p:cNvSpPr txBox="1">
            <a:spLocks noChangeArrowheads="1"/>
          </p:cNvSpPr>
          <p:nvPr/>
        </p:nvSpPr>
        <p:spPr bwMode="auto">
          <a:xfrm>
            <a:off x="1286691" y="3899364"/>
            <a:ext cx="17938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r>
              <a:rPr lang="en-US" dirty="0"/>
              <a:t>Flight in World War I</a:t>
            </a:r>
          </a:p>
        </p:txBody>
      </p:sp>
      <p:sp>
        <p:nvSpPr>
          <p:cNvPr id="20484" name="Text Box 1030"/>
          <p:cNvSpPr txBox="1">
            <a:spLocks noChangeArrowheads="1"/>
          </p:cNvSpPr>
          <p:nvPr/>
        </p:nvSpPr>
        <p:spPr bwMode="auto">
          <a:xfrm>
            <a:off x="1585806" y="4204164"/>
            <a:ext cx="388461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r>
              <a:rPr lang="en-US" dirty="0"/>
              <a:t>http://</a:t>
            </a:r>
            <a:r>
              <a:rPr lang="en-US" dirty="0" err="1"/>
              <a:t>www.youtube.com</a:t>
            </a:r>
            <a:r>
              <a:rPr lang="en-US" dirty="0"/>
              <a:t>/</a:t>
            </a:r>
            <a:r>
              <a:rPr lang="en-US" dirty="0" err="1"/>
              <a:t>watch?v</a:t>
            </a:r>
            <a:r>
              <a:rPr lang="en-US" dirty="0"/>
              <a:t>=B4T7Mrju7jc</a:t>
            </a:r>
          </a:p>
        </p:txBody>
      </p:sp>
      <p:sp>
        <p:nvSpPr>
          <p:cNvPr id="20486" name="Text Box 1032"/>
          <p:cNvSpPr txBox="1">
            <a:spLocks noChangeArrowheads="1"/>
          </p:cNvSpPr>
          <p:nvPr/>
        </p:nvSpPr>
        <p:spPr bwMode="auto">
          <a:xfrm>
            <a:off x="1286691" y="4508964"/>
            <a:ext cx="19904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r>
              <a:rPr lang="en-US" dirty="0"/>
              <a:t>U</a:t>
            </a:r>
            <a:r>
              <a:rPr lang="en-US" dirty="0" smtClean="0"/>
              <a:t>-boats in World War I</a:t>
            </a:r>
            <a:endParaRPr lang="en-US" dirty="0"/>
          </a:p>
        </p:txBody>
      </p:sp>
      <p:sp>
        <p:nvSpPr>
          <p:cNvPr id="20487" name="Rectangle 1033"/>
          <p:cNvSpPr>
            <a:spLocks noGrp="1" noChangeArrowheads="1"/>
          </p:cNvSpPr>
          <p:nvPr>
            <p:ph type="title" idx="4294967295"/>
          </p:nvPr>
        </p:nvSpPr>
        <p:spPr bwMode="auto">
          <a:xfrm>
            <a:off x="685800" y="176940"/>
            <a:ext cx="7772400" cy="71629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90000"/>
          </a:bodyPr>
          <a:lstStyle/>
          <a:p>
            <a:r>
              <a:rPr lang="en-US" dirty="0">
                <a:latin typeface="Arial" charset="0"/>
              </a:rPr>
              <a:t>Video</a:t>
            </a:r>
          </a:p>
        </p:txBody>
      </p:sp>
      <p:sp>
        <p:nvSpPr>
          <p:cNvPr id="4" name="TextBox 3"/>
          <p:cNvSpPr txBox="1"/>
          <p:nvPr/>
        </p:nvSpPr>
        <p:spPr>
          <a:xfrm>
            <a:off x="981924" y="2854913"/>
            <a:ext cx="2095445" cy="369332"/>
          </a:xfrm>
          <a:prstGeom prst="rect">
            <a:avLst/>
          </a:prstGeom>
          <a:noFill/>
        </p:spPr>
        <p:txBody>
          <a:bodyPr wrap="none" rtlCol="0">
            <a:spAutoFit/>
          </a:bodyPr>
          <a:lstStyle/>
          <a:p>
            <a:r>
              <a:rPr lang="en-US" dirty="0" smtClean="0"/>
              <a:t>Harlem Hell Fighters</a:t>
            </a:r>
            <a:endParaRPr lang="en-US" dirty="0"/>
          </a:p>
        </p:txBody>
      </p:sp>
      <p:sp>
        <p:nvSpPr>
          <p:cNvPr id="5" name="TextBox 4"/>
          <p:cNvSpPr txBox="1"/>
          <p:nvPr/>
        </p:nvSpPr>
        <p:spPr>
          <a:xfrm>
            <a:off x="1694225" y="2123058"/>
            <a:ext cx="6357405" cy="369332"/>
          </a:xfrm>
          <a:prstGeom prst="rect">
            <a:avLst/>
          </a:prstGeom>
          <a:noFill/>
        </p:spPr>
        <p:txBody>
          <a:bodyPr wrap="none" rtlCol="0">
            <a:spAutoFit/>
          </a:bodyPr>
          <a:lstStyle/>
          <a:p>
            <a:r>
              <a:rPr lang="en-US" dirty="0"/>
              <a:t>http://</a:t>
            </a:r>
            <a:r>
              <a:rPr lang="en-US" dirty="0" err="1"/>
              <a:t>www.history.com</a:t>
            </a:r>
            <a:r>
              <a:rPr lang="en-US" dirty="0"/>
              <a:t>/topics/world-war-</a:t>
            </a:r>
            <a:r>
              <a:rPr lang="en-US" dirty="0" err="1"/>
              <a:t>i</a:t>
            </a:r>
            <a:r>
              <a:rPr lang="en-US" dirty="0"/>
              <a:t>/battle-of-the-</a:t>
            </a:r>
            <a:r>
              <a:rPr lang="en-US" dirty="0" err="1"/>
              <a:t>somme</a:t>
            </a:r>
            <a:endParaRPr lang="en-US" dirty="0"/>
          </a:p>
        </p:txBody>
      </p:sp>
      <p:sp>
        <p:nvSpPr>
          <p:cNvPr id="6" name="TextBox 5"/>
          <p:cNvSpPr txBox="1"/>
          <p:nvPr/>
        </p:nvSpPr>
        <p:spPr>
          <a:xfrm>
            <a:off x="1094581" y="1753726"/>
            <a:ext cx="2235107" cy="369332"/>
          </a:xfrm>
          <a:prstGeom prst="rect">
            <a:avLst/>
          </a:prstGeom>
          <a:noFill/>
        </p:spPr>
        <p:txBody>
          <a:bodyPr wrap="none" rtlCol="0">
            <a:spAutoFit/>
          </a:bodyPr>
          <a:lstStyle/>
          <a:p>
            <a:r>
              <a:rPr lang="en-US" dirty="0" smtClean="0"/>
              <a:t>The Somme Offensive</a:t>
            </a:r>
            <a:endParaRPr lang="en-US" dirty="0"/>
          </a:p>
        </p:txBody>
      </p:sp>
      <p:sp>
        <p:nvSpPr>
          <p:cNvPr id="3" name="TextBox 2"/>
          <p:cNvSpPr txBox="1"/>
          <p:nvPr/>
        </p:nvSpPr>
        <p:spPr>
          <a:xfrm>
            <a:off x="1694225" y="4847720"/>
            <a:ext cx="4894865" cy="369332"/>
          </a:xfrm>
          <a:prstGeom prst="rect">
            <a:avLst/>
          </a:prstGeom>
          <a:noFill/>
        </p:spPr>
        <p:txBody>
          <a:bodyPr wrap="none" rtlCol="0">
            <a:spAutoFit/>
          </a:bodyPr>
          <a:lstStyle/>
          <a:p>
            <a:r>
              <a:rPr lang="en-US" dirty="0"/>
              <a:t>https://</a:t>
            </a:r>
            <a:r>
              <a:rPr lang="en-US" dirty="0" err="1"/>
              <a:t>www.youtube.com</a:t>
            </a:r>
            <a:r>
              <a:rPr lang="en-US" dirty="0"/>
              <a:t>/</a:t>
            </a:r>
            <a:r>
              <a:rPr lang="en-US" dirty="0" err="1"/>
              <a:t>watch?v</a:t>
            </a:r>
            <a:r>
              <a:rPr lang="en-US" dirty="0"/>
              <a:t>=RCrzaC4aLPg</a:t>
            </a:r>
          </a:p>
        </p:txBody>
      </p:sp>
      <p:sp>
        <p:nvSpPr>
          <p:cNvPr id="7" name="TextBox 6"/>
          <p:cNvSpPr txBox="1"/>
          <p:nvPr/>
        </p:nvSpPr>
        <p:spPr>
          <a:xfrm>
            <a:off x="518811" y="3224245"/>
            <a:ext cx="8247658" cy="646331"/>
          </a:xfrm>
          <a:prstGeom prst="rect">
            <a:avLst/>
          </a:prstGeom>
          <a:noFill/>
        </p:spPr>
        <p:txBody>
          <a:bodyPr wrap="square" rtlCol="0">
            <a:spAutoFit/>
          </a:bodyPr>
          <a:lstStyle/>
          <a:p>
            <a:r>
              <a:rPr lang="en-US" dirty="0"/>
              <a:t>http://</a:t>
            </a:r>
            <a:r>
              <a:rPr lang="en-US" dirty="0" err="1"/>
              <a:t>www.history.com</a:t>
            </a:r>
            <a:r>
              <a:rPr lang="en-US" dirty="0"/>
              <a:t>/topics/world-war-</a:t>
            </a:r>
            <a:r>
              <a:rPr lang="en-US" dirty="0" err="1"/>
              <a:t>i</a:t>
            </a:r>
            <a:r>
              <a:rPr lang="en-US" dirty="0"/>
              <a:t>/world-war-</a:t>
            </a:r>
            <a:r>
              <a:rPr lang="en-US" dirty="0" err="1"/>
              <a:t>i</a:t>
            </a:r>
            <a:r>
              <a:rPr lang="en-US" dirty="0"/>
              <a:t>-history/videos/the-</a:t>
            </a:r>
            <a:r>
              <a:rPr lang="en-US" dirty="0" err="1"/>
              <a:t>harlem</a:t>
            </a:r>
            <a:r>
              <a:rPr lang="en-US" dirty="0"/>
              <a:t>-</a:t>
            </a:r>
            <a:r>
              <a:rPr lang="en-US" dirty="0" err="1"/>
              <a:t>hellfighters</a:t>
            </a:r>
            <a:endParaRPr lang="en-US" dirty="0"/>
          </a:p>
        </p:txBody>
      </p:sp>
      <p:sp>
        <p:nvSpPr>
          <p:cNvPr id="14" name="TextBox 13"/>
          <p:cNvSpPr txBox="1"/>
          <p:nvPr/>
        </p:nvSpPr>
        <p:spPr>
          <a:xfrm>
            <a:off x="981924" y="6110111"/>
            <a:ext cx="4897119" cy="369332"/>
          </a:xfrm>
          <a:prstGeom prst="rect">
            <a:avLst/>
          </a:prstGeom>
          <a:noFill/>
        </p:spPr>
        <p:txBody>
          <a:bodyPr wrap="none" rtlCol="0">
            <a:spAutoFit/>
          </a:bodyPr>
          <a:lstStyle/>
          <a:p>
            <a:r>
              <a:rPr lang="en-US" dirty="0" smtClean="0"/>
              <a:t>https://</a:t>
            </a:r>
            <a:r>
              <a:rPr lang="en-US" dirty="0" err="1" smtClean="0"/>
              <a:t>www.youtube.com/watch?v</a:t>
            </a:r>
            <a:r>
              <a:rPr lang="en-US" dirty="0" smtClean="0"/>
              <a:t>=-Tv5gBa9DQs</a:t>
            </a:r>
            <a:endParaRPr lang="en-US" dirty="0"/>
          </a:p>
        </p:txBody>
      </p:sp>
      <p:sp>
        <p:nvSpPr>
          <p:cNvPr id="15" name="TextBox 14"/>
          <p:cNvSpPr txBox="1"/>
          <p:nvPr/>
        </p:nvSpPr>
        <p:spPr>
          <a:xfrm>
            <a:off x="981924" y="5740779"/>
            <a:ext cx="1963586" cy="369332"/>
          </a:xfrm>
          <a:prstGeom prst="rect">
            <a:avLst/>
          </a:prstGeom>
          <a:noFill/>
        </p:spPr>
        <p:txBody>
          <a:bodyPr wrap="none" rtlCol="0">
            <a:spAutoFit/>
          </a:bodyPr>
          <a:lstStyle/>
          <a:p>
            <a:r>
              <a:rPr lang="en-US" dirty="0" smtClean="0"/>
              <a:t>Somme with music</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86536" y="331338"/>
            <a:ext cx="8362353" cy="631843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ln>
                  <a:solidFill>
                    <a:schemeClr val="tx1"/>
                  </a:solidFill>
                </a:ln>
                <a:solidFill>
                  <a:schemeClr val="tx1"/>
                </a:solidFill>
              </a:rPr>
              <a:t>On April 2, 1917, President Woodrow Wilson went before a joint session of Congress to seek a Declaration of War against Germany in order that the world “be made safe for democracy.” </a:t>
            </a:r>
          </a:p>
          <a:p>
            <a:pPr algn="ctr"/>
            <a:endParaRPr lang="en-US" sz="2400" dirty="0" smtClean="0">
              <a:ln>
                <a:solidFill>
                  <a:schemeClr val="tx1"/>
                </a:solidFill>
              </a:ln>
              <a:solidFill>
                <a:schemeClr val="tx1"/>
              </a:solidFill>
            </a:endParaRPr>
          </a:p>
          <a:p>
            <a:pPr algn="ctr"/>
            <a:r>
              <a:rPr lang="en-US" sz="2400" dirty="0" smtClean="0">
                <a:ln>
                  <a:solidFill>
                    <a:schemeClr val="tx1"/>
                  </a:solidFill>
                </a:ln>
                <a:solidFill>
                  <a:schemeClr val="tx1"/>
                </a:solidFill>
              </a:rPr>
              <a:t>“It is a fearful thing,” he told Congress in his speech, “to lead this great peaceful people into war, into the most terrible and disastrous of all wars, civilization itself seeming to be in the balance.” </a:t>
            </a:r>
          </a:p>
          <a:p>
            <a:pPr algn="ctr"/>
            <a:endParaRPr lang="en-US" sz="2400" dirty="0" smtClean="0">
              <a:ln>
                <a:solidFill>
                  <a:schemeClr val="tx1"/>
                </a:solidFill>
              </a:ln>
              <a:solidFill>
                <a:schemeClr val="tx1"/>
              </a:solidFill>
            </a:endParaRPr>
          </a:p>
          <a:p>
            <a:pPr algn="ctr"/>
            <a:r>
              <a:rPr lang="en-US" sz="2400" dirty="0" smtClean="0">
                <a:ln>
                  <a:solidFill>
                    <a:schemeClr val="tx1"/>
                  </a:solidFill>
                </a:ln>
                <a:solidFill>
                  <a:schemeClr val="tx1"/>
                </a:solidFill>
              </a:rPr>
              <a:t>In 1917 the war in Europe had already lasted two-and-a-half bloody years and had become one of the most murderous conflicts in human history. By the time the war ended a year and a half later, an entire generation was decimated—France alone lost half its men between the ages of twenty and thirty-two. The maimed bodies of millions of European men who survived bore mute testimony to the war’s savagery.</a:t>
            </a:r>
            <a:r>
              <a:rPr lang="en-US" sz="2400" dirty="0" smtClean="0"/>
              <a:t>…</a:t>
            </a:r>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2250" y="453551"/>
            <a:ext cx="8719500" cy="788404"/>
          </a:xfrm>
          <a:ln w="38100" cmpd="sng">
            <a:solidFill>
              <a:schemeClr val="tx1"/>
            </a:solidFill>
          </a:ln>
        </p:spPr>
        <p:txBody>
          <a:bodyPr>
            <a:normAutofit/>
          </a:bodyPr>
          <a:lstStyle/>
          <a:p>
            <a:r>
              <a:rPr lang="en-US" sz="3600" dirty="0" smtClean="0"/>
              <a:t>What were the major battles of World War I?</a:t>
            </a:r>
            <a:endParaRPr lang="en-US" sz="3600" dirty="0"/>
          </a:p>
        </p:txBody>
      </p:sp>
      <p:sp>
        <p:nvSpPr>
          <p:cNvPr id="3" name="Content Placeholder 2"/>
          <p:cNvSpPr>
            <a:spLocks noGrp="1"/>
          </p:cNvSpPr>
          <p:nvPr>
            <p:ph idx="1"/>
          </p:nvPr>
        </p:nvSpPr>
        <p:spPr>
          <a:xfrm>
            <a:off x="457200" y="1595460"/>
            <a:ext cx="8474550" cy="4833709"/>
          </a:xfrm>
        </p:spPr>
        <p:txBody>
          <a:bodyPr>
            <a:noAutofit/>
          </a:bodyPr>
          <a:lstStyle/>
          <a:p>
            <a:r>
              <a:rPr lang="en-US" u="sng" dirty="0"/>
              <a:t>The Somme</a:t>
            </a:r>
            <a:r>
              <a:rPr lang="en-US" dirty="0"/>
              <a:t>, 1916. British lost 20,000 dead on day 1</a:t>
            </a:r>
            <a:r>
              <a:rPr lang="en-US" dirty="0" smtClean="0"/>
              <a:t>. Only one of many bloody trench battles.</a:t>
            </a:r>
            <a:endParaRPr lang="en-US" dirty="0"/>
          </a:p>
          <a:p>
            <a:r>
              <a:rPr lang="en-US" u="sng" dirty="0" smtClean="0"/>
              <a:t>American </a:t>
            </a:r>
            <a:r>
              <a:rPr lang="en-US" u="sng" dirty="0" smtClean="0"/>
              <a:t>Expeditionary Force (AEF) </a:t>
            </a:r>
            <a:r>
              <a:rPr lang="en-US" u="sng" dirty="0" smtClean="0"/>
              <a:t>arrived </a:t>
            </a:r>
            <a:r>
              <a:rPr lang="en-US" dirty="0" smtClean="0"/>
              <a:t>in France, 1917—1 million soldiers by 1918</a:t>
            </a:r>
          </a:p>
          <a:p>
            <a:r>
              <a:rPr lang="en-US" u="sng" dirty="0" smtClean="0"/>
              <a:t>Argonne </a:t>
            </a:r>
            <a:r>
              <a:rPr lang="en-US" u="sng" dirty="0" smtClean="0"/>
              <a:t>Forest</a:t>
            </a:r>
            <a:r>
              <a:rPr lang="en-US" dirty="0" smtClean="0"/>
              <a:t>, 1918—last battle before armistice</a:t>
            </a:r>
            <a:endParaRPr lang="en-US" dirty="0"/>
          </a:p>
          <a:p>
            <a:pPr marL="0" indent="0">
              <a:buNone/>
            </a:pPr>
            <a:r>
              <a:rPr lang="en-US" sz="2400" dirty="0" smtClean="0"/>
              <a:t>		Belleau </a:t>
            </a:r>
            <a:r>
              <a:rPr lang="en-US" sz="2400" dirty="0"/>
              <a:t>Wood, 1918—USMC</a:t>
            </a:r>
          </a:p>
          <a:p>
            <a:pPr marL="0" indent="0">
              <a:buNone/>
            </a:pPr>
            <a:r>
              <a:rPr lang="en-US" sz="2400" dirty="0"/>
              <a:t>             “C'mon you sons-of-bitches, do you want to live forever!” </a:t>
            </a:r>
          </a:p>
          <a:p>
            <a:pPr marL="0" indent="0">
              <a:buNone/>
            </a:pPr>
            <a:r>
              <a:rPr lang="en-US" sz="2400" dirty="0"/>
              <a:t>              Gunnery Sergeant Dan Daley at the Battle of Belleau Wood</a:t>
            </a:r>
          </a:p>
          <a:p>
            <a:pPr marL="0" indent="0">
              <a:buNone/>
            </a:pPr>
            <a:endParaRPr lang="en-US" sz="2800" dirty="0" smtClean="0"/>
          </a:p>
        </p:txBody>
      </p:sp>
    </p:spTree>
    <p:extLst>
      <p:ext uri="{BB962C8B-B14F-4D97-AF65-F5344CB8AC3E}">
        <p14:creationId xmlns:p14="http://schemas.microsoft.com/office/powerpoint/2010/main" val="396439913"/>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54263"/>
            <a:ext cx="8229600" cy="1143000"/>
          </a:xfrm>
          <a:ln w="38100" cmpd="sng">
            <a:solidFill>
              <a:schemeClr val="tx1"/>
            </a:solidFill>
          </a:ln>
        </p:spPr>
        <p:txBody>
          <a:bodyPr/>
          <a:lstStyle/>
          <a:p>
            <a:r>
              <a:rPr lang="en-US" dirty="0" smtClean="0"/>
              <a:t>Where did the Russians go?</a:t>
            </a:r>
            <a:endParaRPr lang="en-US" dirty="0"/>
          </a:p>
        </p:txBody>
      </p:sp>
    </p:spTree>
    <p:extLst>
      <p:ext uri="{BB962C8B-B14F-4D97-AF65-F5344CB8AC3E}">
        <p14:creationId xmlns:p14="http://schemas.microsoft.com/office/powerpoint/2010/main" val="6698961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119" y="274637"/>
            <a:ext cx="8746292" cy="1296647"/>
          </a:xfrm>
          <a:ln w="38100" cmpd="sng">
            <a:solidFill>
              <a:schemeClr val="tx1"/>
            </a:solidFill>
          </a:ln>
        </p:spPr>
        <p:txBody>
          <a:bodyPr>
            <a:normAutofit/>
          </a:bodyPr>
          <a:lstStyle/>
          <a:p>
            <a:r>
              <a:rPr lang="en-US" sz="3600" dirty="0" smtClean="0"/>
              <a:t>How did the </a:t>
            </a:r>
            <a:r>
              <a:rPr lang="en-US" sz="3600" b="1" dirty="0" smtClean="0"/>
              <a:t>Treaty of Brest-Litovsk </a:t>
            </a:r>
            <a:r>
              <a:rPr lang="en-US" sz="3600" dirty="0" smtClean="0"/>
              <a:t>shape the future of Europe</a:t>
            </a:r>
            <a:r>
              <a:rPr lang="is-IS" sz="3600" dirty="0" smtClean="0"/>
              <a:t>…and the world?</a:t>
            </a:r>
            <a:endParaRPr lang="en-US" sz="3600" dirty="0"/>
          </a:p>
        </p:txBody>
      </p:sp>
      <p:sp>
        <p:nvSpPr>
          <p:cNvPr id="3" name="Content Placeholder 2"/>
          <p:cNvSpPr>
            <a:spLocks noGrp="1"/>
          </p:cNvSpPr>
          <p:nvPr>
            <p:ph idx="1"/>
          </p:nvPr>
        </p:nvSpPr>
        <p:spPr>
          <a:xfrm>
            <a:off x="457200" y="1937917"/>
            <a:ext cx="8229600" cy="4175152"/>
          </a:xfrm>
        </p:spPr>
        <p:txBody>
          <a:bodyPr>
            <a:normAutofit fontScale="92500" lnSpcReduction="20000"/>
          </a:bodyPr>
          <a:lstStyle/>
          <a:p>
            <a:r>
              <a:rPr lang="en-US" dirty="0" smtClean="0"/>
              <a:t>Lenin arrived in Russia in 1917. Nicholas II and family were put into prison (later killed). </a:t>
            </a:r>
          </a:p>
          <a:p>
            <a:r>
              <a:rPr lang="en-US" dirty="0" smtClean="0"/>
              <a:t>Lenin gave momentum to the Bolshevik Communists </a:t>
            </a:r>
            <a:r>
              <a:rPr lang="en-US" sz="2000" dirty="0" smtClean="0"/>
              <a:t>[and took it from the Menshevik Communists].</a:t>
            </a:r>
          </a:p>
          <a:p>
            <a:r>
              <a:rPr lang="en-US" dirty="0" smtClean="0"/>
              <a:t>Lenin could not fight Mensheviks </a:t>
            </a:r>
            <a:r>
              <a:rPr lang="en-US" i="1" dirty="0" smtClean="0"/>
              <a:t>and</a:t>
            </a:r>
            <a:r>
              <a:rPr lang="en-US" dirty="0" smtClean="0"/>
              <a:t> Germans.</a:t>
            </a:r>
          </a:p>
          <a:p>
            <a:r>
              <a:rPr lang="en-US" dirty="0" smtClean="0"/>
              <a:t>Russia gave Germany lots of land. Germany agreed to stop fighting with Russia.</a:t>
            </a:r>
          </a:p>
          <a:p>
            <a:r>
              <a:rPr lang="en-US" dirty="0" smtClean="0"/>
              <a:t>Germany turned all its forces westward.</a:t>
            </a:r>
          </a:p>
          <a:p>
            <a:r>
              <a:rPr lang="en-US" dirty="0" smtClean="0"/>
              <a:t>The Soviet Union was born.</a:t>
            </a:r>
            <a:endParaRPr lang="en-US" dirty="0"/>
          </a:p>
        </p:txBody>
      </p:sp>
    </p:spTree>
    <p:extLst>
      <p:ext uri="{BB962C8B-B14F-4D97-AF65-F5344CB8AC3E}">
        <p14:creationId xmlns:p14="http://schemas.microsoft.com/office/powerpoint/2010/main" val="11871720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3" descr="chapter_activity"/>
          <p:cNvPicPr>
            <a:picLocks noGrp="1"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0" name="Text Box 5"/>
          <p:cNvSpPr txBox="1">
            <a:spLocks noChangeArrowheads="1"/>
          </p:cNvSpPr>
          <p:nvPr/>
        </p:nvSpPr>
        <p:spPr bwMode="auto">
          <a:xfrm>
            <a:off x="1462088" y="73025"/>
            <a:ext cx="24272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lnSpc>
                <a:spcPct val="80000"/>
              </a:lnSpc>
              <a:spcBef>
                <a:spcPct val="20000"/>
              </a:spcBef>
            </a:pPr>
            <a:r>
              <a:rPr lang="en-US" sz="2000" b="1">
                <a:solidFill>
                  <a:schemeClr val="bg1"/>
                </a:solidFill>
              </a:rPr>
              <a:t>The Western Front</a:t>
            </a:r>
          </a:p>
        </p:txBody>
      </p:sp>
      <p:sp>
        <p:nvSpPr>
          <p:cNvPr id="22531" name="Rectangle 7"/>
          <p:cNvSpPr>
            <a:spLocks noGrp="1" noChangeArrowheads="1"/>
          </p:cNvSpPr>
          <p:nvPr>
            <p:ph type="title"/>
          </p:nvPr>
        </p:nvSpPr>
        <p:spPr bwMode="auto">
          <a:xfrm>
            <a:off x="914400" y="7104063"/>
            <a:ext cx="8229600" cy="171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 anchorCtr="0" compatLnSpc="1">
            <a:prstTxWarp prst="textNoShape">
              <a:avLst/>
            </a:prstTxWarp>
            <a:normAutofit fontScale="90000"/>
          </a:bodyPr>
          <a:lstStyle/>
          <a:p>
            <a:pPr algn="r" eaLnBrk="1" hangingPunct="1"/>
            <a:r>
              <a:rPr lang="en-US" sz="1000">
                <a:solidFill>
                  <a:schemeClr val="bg1"/>
                </a:solidFill>
                <a:latin typeface="Arial" charset="0"/>
              </a:rPr>
              <a:t>Map of the War</a:t>
            </a:r>
          </a:p>
        </p:txBody>
      </p:sp>
      <p:pic>
        <p:nvPicPr>
          <p:cNvPr id="22532" name="Picture 14" descr="bttn_prev">
            <a:hlinkClick r:id="" action="ppaction://hlinkshowjump?jump=previousslide" highlightClick="1"/>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97825" y="6489700"/>
            <a:ext cx="420688"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3" name="Picture 15" descr="bttn_exit">
            <a:hlinkClick r:id="" action="ppaction://hlinkshowjump?jump=endshow" highlightClick="1"/>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34200" y="6491288"/>
            <a:ext cx="420688"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4" name="Picture 16" descr="toc">
            <a:hlinkClick r:id="rId6" action="ppaction://hlinksldjump"/>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467600" y="6489700"/>
            <a:ext cx="420688"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5" name="Picture 17" descr="bttn_next">
            <a:hlinkClick r:id="" action="ppaction://hlinkshowjump?jump=nextslide" highlightClick="1"/>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528050" y="6489700"/>
            <a:ext cx="420688"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6" name="Picture 21" descr="clrtms_mv_C-4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981200" y="1295400"/>
            <a:ext cx="4962525" cy="4811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7" name="Rectangle 3"/>
          <p:cNvSpPr txBox="1">
            <a:spLocks noChangeArrowheads="1"/>
          </p:cNvSpPr>
          <p:nvPr/>
        </p:nvSpPr>
        <p:spPr bwMode="auto">
          <a:xfrm>
            <a:off x="457200" y="152400"/>
            <a:ext cx="8077200" cy="1219200"/>
          </a:xfrm>
          <a:prstGeom prst="rect">
            <a:avLst/>
          </a:prstGeom>
          <a:solidFill>
            <a:schemeClr val="accent1"/>
          </a:solidFill>
          <a:ln w="9525">
            <a:solidFill>
              <a:srgbClr val="000000"/>
            </a:solidFill>
            <a:miter lim="800000"/>
            <a:headEnd/>
            <a:tailEnd/>
          </a:ln>
        </p:spPr>
        <p:txBody>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algn="ctr"/>
            <a:r>
              <a:rPr lang="en-US" sz="3600">
                <a:solidFill>
                  <a:schemeClr val="tx2"/>
                </a:solidFill>
              </a:rPr>
              <a:t>In which country did most of the fighting take place?</a:t>
            </a:r>
          </a:p>
        </p:txBody>
      </p:sp>
      <p:sp>
        <p:nvSpPr>
          <p:cNvPr id="22538" name="Rectangle 3"/>
          <p:cNvSpPr txBox="1">
            <a:spLocks noChangeArrowheads="1"/>
          </p:cNvSpPr>
          <p:nvPr/>
        </p:nvSpPr>
        <p:spPr bwMode="auto">
          <a:xfrm>
            <a:off x="533400" y="5562600"/>
            <a:ext cx="8458200" cy="990600"/>
          </a:xfrm>
          <a:prstGeom prst="rect">
            <a:avLst/>
          </a:prstGeom>
          <a:solidFill>
            <a:schemeClr val="accent1"/>
          </a:solidFill>
          <a:ln w="9525">
            <a:solidFill>
              <a:srgbClr val="000000"/>
            </a:solidFill>
            <a:miter lim="800000"/>
            <a:headEnd/>
            <a:tailEnd/>
          </a:ln>
        </p:spPr>
        <p:txBody>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algn="ctr"/>
            <a:r>
              <a:rPr lang="en-US" sz="3200">
                <a:solidFill>
                  <a:schemeClr val="tx2"/>
                </a:solidFill>
              </a:rPr>
              <a:t>According to this map, what effect did the arrival of American troops in 1918 have?</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ext Box 2"/>
          <p:cNvSpPr txBox="1">
            <a:spLocks noChangeArrowheads="1"/>
          </p:cNvSpPr>
          <p:nvPr/>
        </p:nvSpPr>
        <p:spPr bwMode="auto">
          <a:xfrm>
            <a:off x="685800" y="1524000"/>
            <a:ext cx="78263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spcBef>
                <a:spcPct val="50000"/>
              </a:spcBef>
            </a:pPr>
            <a:endParaRPr lang="en-US">
              <a:solidFill>
                <a:srgbClr val="2B581C"/>
              </a:solidFill>
              <a:latin typeface="Geneva" charset="0"/>
            </a:endParaRPr>
          </a:p>
        </p:txBody>
      </p:sp>
      <p:sp>
        <p:nvSpPr>
          <p:cNvPr id="24578" name="Rectangle 3"/>
          <p:cNvSpPr>
            <a:spLocks noGrp="1" noChangeArrowheads="1"/>
          </p:cNvSpPr>
          <p:nvPr>
            <p:ph type="title" idx="4294967295"/>
          </p:nvPr>
        </p:nvSpPr>
        <p:spPr bwMode="auto">
          <a:xfrm>
            <a:off x="1295400" y="152400"/>
            <a:ext cx="7239000" cy="304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400">
                <a:latin typeface="Arial" charset="0"/>
              </a:rPr>
              <a:t>In Flanders Field; John McCrae, May 1915</a:t>
            </a:r>
          </a:p>
        </p:txBody>
      </p:sp>
      <p:sp>
        <p:nvSpPr>
          <p:cNvPr id="24579" name="Text Box 5"/>
          <p:cNvSpPr txBox="1">
            <a:spLocks noChangeArrowheads="1"/>
          </p:cNvSpPr>
          <p:nvPr/>
        </p:nvSpPr>
        <p:spPr bwMode="auto">
          <a:xfrm>
            <a:off x="1371600" y="685800"/>
            <a:ext cx="6934200" cy="557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algn="ctr"/>
            <a:r>
              <a:rPr lang="en-US" sz="2000" dirty="0">
                <a:latin typeface="Times New Roman" charset="0"/>
              </a:rPr>
              <a:t>In Flanders fields the poppies blow</a:t>
            </a:r>
          </a:p>
          <a:p>
            <a:pPr algn="ctr"/>
            <a:r>
              <a:rPr lang="en-US" sz="2000" dirty="0">
                <a:latin typeface="Times New Roman" charset="0"/>
              </a:rPr>
              <a:t>Between the crosses, row on row,</a:t>
            </a:r>
          </a:p>
          <a:p>
            <a:pPr algn="ctr"/>
            <a:r>
              <a:rPr lang="en-US" sz="2000" dirty="0">
                <a:latin typeface="Times New Roman" charset="0"/>
              </a:rPr>
              <a:t>That mark our place; and in the sky</a:t>
            </a:r>
          </a:p>
          <a:p>
            <a:pPr algn="ctr"/>
            <a:r>
              <a:rPr lang="en-US" sz="2000" dirty="0">
                <a:latin typeface="Times New Roman" charset="0"/>
              </a:rPr>
              <a:t>The larks, still bravely singing, fly</a:t>
            </a:r>
          </a:p>
          <a:p>
            <a:pPr algn="ctr"/>
            <a:r>
              <a:rPr lang="en-US" sz="2000" dirty="0">
                <a:latin typeface="Times New Roman" charset="0"/>
              </a:rPr>
              <a:t>Scarce heard amid the guns below.</a:t>
            </a:r>
          </a:p>
          <a:p>
            <a:pPr algn="ctr"/>
            <a:endParaRPr lang="en-US" sz="2000" dirty="0">
              <a:latin typeface="Times New Roman" charset="0"/>
            </a:endParaRPr>
          </a:p>
          <a:p>
            <a:pPr algn="ctr"/>
            <a:r>
              <a:rPr lang="en-US" sz="2000" dirty="0">
                <a:latin typeface="Times New Roman" charset="0"/>
              </a:rPr>
              <a:t>We are the Dead. Short days ago</a:t>
            </a:r>
          </a:p>
          <a:p>
            <a:pPr algn="ctr"/>
            <a:r>
              <a:rPr lang="en-US" sz="2000" dirty="0">
                <a:latin typeface="Times New Roman" charset="0"/>
              </a:rPr>
              <a:t>We lived, felt dawn, saw sunset glow,</a:t>
            </a:r>
          </a:p>
          <a:p>
            <a:pPr algn="ctr"/>
            <a:r>
              <a:rPr lang="en-US" sz="2000" dirty="0">
                <a:latin typeface="Times New Roman" charset="0"/>
              </a:rPr>
              <a:t>Loved and were loved, and now we lie</a:t>
            </a:r>
          </a:p>
          <a:p>
            <a:pPr algn="ctr"/>
            <a:r>
              <a:rPr lang="en-US" sz="2000" dirty="0">
                <a:latin typeface="Times New Roman" charset="0"/>
              </a:rPr>
              <a:t>In Flanders fields.</a:t>
            </a:r>
          </a:p>
          <a:p>
            <a:pPr algn="ctr"/>
            <a:endParaRPr lang="en-US" sz="2000" dirty="0">
              <a:latin typeface="Times New Roman" charset="0"/>
            </a:endParaRPr>
          </a:p>
          <a:p>
            <a:pPr algn="ctr"/>
            <a:r>
              <a:rPr lang="en-US" sz="2000" dirty="0">
                <a:latin typeface="Times New Roman" charset="0"/>
              </a:rPr>
              <a:t>Take up our quarrel with the foe:</a:t>
            </a:r>
          </a:p>
          <a:p>
            <a:pPr algn="ctr"/>
            <a:r>
              <a:rPr lang="en-US" sz="2000" dirty="0">
                <a:latin typeface="Times New Roman" charset="0"/>
              </a:rPr>
              <a:t>To you from failing hands we throw</a:t>
            </a:r>
          </a:p>
          <a:p>
            <a:pPr algn="ctr"/>
            <a:r>
              <a:rPr lang="en-US" sz="2000" dirty="0">
                <a:latin typeface="Times New Roman" charset="0"/>
              </a:rPr>
              <a:t>The torch; be yours to hold it high.</a:t>
            </a:r>
          </a:p>
          <a:p>
            <a:pPr algn="ctr"/>
            <a:r>
              <a:rPr lang="en-US" sz="2000" dirty="0">
                <a:latin typeface="Times New Roman" charset="0"/>
              </a:rPr>
              <a:t>If ye break faith with us who die</a:t>
            </a:r>
          </a:p>
          <a:p>
            <a:pPr algn="ctr"/>
            <a:r>
              <a:rPr lang="en-US" sz="2000" dirty="0">
                <a:latin typeface="Times New Roman" charset="0"/>
              </a:rPr>
              <a:t>We shall not sleep, though poppies grow</a:t>
            </a:r>
          </a:p>
          <a:p>
            <a:pPr algn="ctr"/>
            <a:r>
              <a:rPr lang="en-US" sz="2000" dirty="0">
                <a:latin typeface="Times New Roman" charset="0"/>
              </a:rPr>
              <a:t>In Flanders fields.</a:t>
            </a:r>
          </a:p>
          <a:p>
            <a:pPr eaLnBrk="1" hangingPunct="1"/>
            <a:endParaRPr lang="en-US" sz="20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5" name="Picture 2" descr="chapter_activity"/>
          <p:cNvPicPr>
            <a:picLocks noGrp="1"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7" name="Rectangle 4"/>
          <p:cNvSpPr>
            <a:spLocks noGrp="1" noChangeArrowheads="1"/>
          </p:cNvSpPr>
          <p:nvPr>
            <p:ph type="title"/>
          </p:nvPr>
        </p:nvSpPr>
        <p:spPr bwMode="auto">
          <a:xfrm>
            <a:off x="914400" y="7104063"/>
            <a:ext cx="8229600" cy="171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 anchorCtr="0" compatLnSpc="1">
            <a:prstTxWarp prst="textNoShape">
              <a:avLst/>
            </a:prstTxWarp>
            <a:normAutofit fontScale="90000"/>
          </a:bodyPr>
          <a:lstStyle/>
          <a:p>
            <a:pPr algn="r" eaLnBrk="1" hangingPunct="1"/>
            <a:r>
              <a:rPr lang="en-US" sz="1000">
                <a:solidFill>
                  <a:schemeClr val="bg1"/>
                </a:solidFill>
                <a:latin typeface="Arial" charset="0"/>
              </a:rPr>
              <a:t>Progress Monitoring Transparency Section 3</a:t>
            </a:r>
          </a:p>
        </p:txBody>
      </p:sp>
      <p:sp>
        <p:nvSpPr>
          <p:cNvPr id="12" name="Rectangle 11"/>
          <p:cNvSpPr/>
          <p:nvPr/>
        </p:nvSpPr>
        <p:spPr>
          <a:xfrm>
            <a:off x="337791" y="1223675"/>
            <a:ext cx="8610947" cy="4368054"/>
          </a:xfrm>
          <a:prstGeom prst="rect">
            <a:avLst/>
          </a:prstGeom>
          <a:solidFill>
            <a:schemeClr val="bg1"/>
          </a:solid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sz="3600" dirty="0" smtClean="0">
                <a:solidFill>
                  <a:schemeClr val="tx1"/>
                </a:solidFill>
              </a:rPr>
              <a:t>What agreement ended the combat?</a:t>
            </a:r>
          </a:p>
          <a:p>
            <a:endParaRPr lang="en-US" sz="3600" dirty="0">
              <a:solidFill>
                <a:schemeClr val="tx1"/>
              </a:solidFill>
            </a:endParaRPr>
          </a:p>
          <a:p>
            <a:endParaRPr lang="en-US" sz="3600" dirty="0" smtClean="0">
              <a:solidFill>
                <a:schemeClr val="tx1"/>
              </a:solidFill>
            </a:endParaRPr>
          </a:p>
          <a:p>
            <a:r>
              <a:rPr lang="en-US" sz="3600" dirty="0" smtClean="0">
                <a:solidFill>
                  <a:schemeClr val="tx1"/>
                </a:solidFill>
              </a:rPr>
              <a:t>What did the Allies order the defeated Germans to do at the end of combat?</a:t>
            </a:r>
            <a:endParaRPr lang="en-US" sz="3600" dirty="0">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Title 1"/>
          <p:cNvSpPr>
            <a:spLocks noGrp="1"/>
          </p:cNvSpPr>
          <p:nvPr>
            <p:ph type="ctrTitle"/>
          </p:nvPr>
        </p:nvSpPr>
        <p:spPr bwMode="auto">
          <a:xfrm>
            <a:off x="914400" y="609600"/>
            <a:ext cx="7772400" cy="80302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en-US" dirty="0">
                <a:latin typeface="Arial" charset="0"/>
              </a:rPr>
              <a:t>Do Now</a:t>
            </a:r>
          </a:p>
        </p:txBody>
      </p:sp>
      <p:sp>
        <p:nvSpPr>
          <p:cNvPr id="4098" name="Subtitle 2"/>
          <p:cNvSpPr>
            <a:spLocks noGrp="1"/>
          </p:cNvSpPr>
          <p:nvPr>
            <p:ph type="subTitle" idx="1"/>
          </p:nvPr>
        </p:nvSpPr>
        <p:spPr bwMode="auto">
          <a:xfrm>
            <a:off x="838200" y="1585634"/>
            <a:ext cx="7620000" cy="405059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en-US" sz="3600" dirty="0">
                <a:solidFill>
                  <a:schemeClr val="tx1"/>
                </a:solidFill>
                <a:latin typeface="Arial" charset="0"/>
              </a:rPr>
              <a:t>How does technology affect the attitude about going to war?</a:t>
            </a:r>
          </a:p>
          <a:p>
            <a:r>
              <a:rPr lang="en-US" sz="3600" dirty="0">
                <a:solidFill>
                  <a:schemeClr val="tx1"/>
                </a:solidFill>
                <a:latin typeface="Arial" charset="0"/>
              </a:rPr>
              <a:t>Identify technologies that might shape war thinking:</a:t>
            </a:r>
          </a:p>
          <a:p>
            <a:r>
              <a:rPr lang="en-US" sz="3600" dirty="0">
                <a:solidFill>
                  <a:schemeClr val="tx1"/>
                </a:solidFill>
                <a:latin typeface="Arial" charset="0"/>
              </a:rPr>
              <a:t>1914</a:t>
            </a:r>
          </a:p>
          <a:p>
            <a:r>
              <a:rPr lang="en-US" sz="3600" dirty="0">
                <a:solidFill>
                  <a:schemeClr val="tx1"/>
                </a:solidFill>
                <a:latin typeface="Arial" charset="0"/>
              </a:rPr>
              <a:t>2015</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5" name="Picture 2" descr="chapter_activity"/>
          <p:cNvPicPr>
            <a:picLocks noGrp="1"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7" name="Rectangle 4"/>
          <p:cNvSpPr>
            <a:spLocks noGrp="1" noChangeArrowheads="1"/>
          </p:cNvSpPr>
          <p:nvPr>
            <p:ph type="title"/>
          </p:nvPr>
        </p:nvSpPr>
        <p:spPr bwMode="auto">
          <a:xfrm>
            <a:off x="914400" y="7104063"/>
            <a:ext cx="8229600" cy="171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 anchorCtr="0" compatLnSpc="1">
            <a:prstTxWarp prst="textNoShape">
              <a:avLst/>
            </a:prstTxWarp>
            <a:normAutofit fontScale="90000"/>
          </a:bodyPr>
          <a:lstStyle/>
          <a:p>
            <a:pPr algn="r" eaLnBrk="1" hangingPunct="1"/>
            <a:r>
              <a:rPr lang="en-US" sz="1000">
                <a:solidFill>
                  <a:schemeClr val="bg1"/>
                </a:solidFill>
                <a:latin typeface="Arial" charset="0"/>
              </a:rPr>
              <a:t>Progress Monitoring Transparency Section 3</a:t>
            </a:r>
          </a:p>
        </p:txBody>
      </p:sp>
      <p:sp>
        <p:nvSpPr>
          <p:cNvPr id="12" name="Rectangle 11"/>
          <p:cNvSpPr/>
          <p:nvPr/>
        </p:nvSpPr>
        <p:spPr>
          <a:xfrm>
            <a:off x="361850" y="984138"/>
            <a:ext cx="8610947" cy="1739422"/>
          </a:xfrm>
          <a:prstGeom prst="rect">
            <a:avLst/>
          </a:prstGeom>
          <a:solidFill>
            <a:schemeClr val="bg1"/>
          </a:solid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sz="3600" dirty="0" smtClean="0">
                <a:solidFill>
                  <a:schemeClr val="tx1"/>
                </a:solidFill>
              </a:rPr>
              <a:t>What was the vehicle for ending the fighting? </a:t>
            </a:r>
            <a:endParaRPr lang="en-US" sz="3600" dirty="0">
              <a:solidFill>
                <a:schemeClr val="tx1"/>
              </a:solidFill>
            </a:endParaRPr>
          </a:p>
        </p:txBody>
      </p:sp>
      <p:sp>
        <p:nvSpPr>
          <p:cNvPr id="5" name="Rectangle 4"/>
          <p:cNvSpPr/>
          <p:nvPr/>
        </p:nvSpPr>
        <p:spPr>
          <a:xfrm>
            <a:off x="361850" y="3630178"/>
            <a:ext cx="8610947" cy="1594341"/>
          </a:xfrm>
          <a:prstGeom prst="rect">
            <a:avLst/>
          </a:prstGeom>
          <a:solidFill>
            <a:schemeClr val="bg1"/>
          </a:solid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sz="3600" dirty="0" smtClean="0">
                <a:solidFill>
                  <a:schemeClr val="tx1"/>
                </a:solidFill>
              </a:rPr>
              <a:t>What </a:t>
            </a:r>
            <a:r>
              <a:rPr lang="en-US" sz="3600" dirty="0" smtClean="0">
                <a:solidFill>
                  <a:schemeClr val="tx1"/>
                </a:solidFill>
              </a:rPr>
              <a:t>did the Allies order the defeated Germans to do?</a:t>
            </a:r>
            <a:endParaRPr lang="en-US" sz="3600" dirty="0">
              <a:solidFill>
                <a:schemeClr val="tx1"/>
              </a:solidFill>
            </a:endParaRPr>
          </a:p>
        </p:txBody>
      </p:sp>
    </p:spTree>
    <p:extLst>
      <p:ext uri="{BB962C8B-B14F-4D97-AF65-F5344CB8AC3E}">
        <p14:creationId xmlns:p14="http://schemas.microsoft.com/office/powerpoint/2010/main" val="1856362536"/>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5" name="Picture 2" descr="chapter_activity"/>
          <p:cNvPicPr>
            <a:picLocks noGrp="1"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7" name="Rectangle 4"/>
          <p:cNvSpPr>
            <a:spLocks noGrp="1" noChangeArrowheads="1"/>
          </p:cNvSpPr>
          <p:nvPr>
            <p:ph type="title"/>
          </p:nvPr>
        </p:nvSpPr>
        <p:spPr bwMode="auto">
          <a:xfrm>
            <a:off x="914400" y="7104063"/>
            <a:ext cx="8229600" cy="171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 anchorCtr="0" compatLnSpc="1">
            <a:prstTxWarp prst="textNoShape">
              <a:avLst/>
            </a:prstTxWarp>
            <a:normAutofit fontScale="90000"/>
          </a:bodyPr>
          <a:lstStyle/>
          <a:p>
            <a:pPr algn="r" eaLnBrk="1" hangingPunct="1"/>
            <a:r>
              <a:rPr lang="en-US" sz="1000">
                <a:solidFill>
                  <a:schemeClr val="bg1"/>
                </a:solidFill>
                <a:latin typeface="Arial" charset="0"/>
              </a:rPr>
              <a:t>Progress Monitoring Transparency Section 3</a:t>
            </a:r>
          </a:p>
        </p:txBody>
      </p:sp>
      <p:sp>
        <p:nvSpPr>
          <p:cNvPr id="2" name="Rectangle 1"/>
          <p:cNvSpPr/>
          <p:nvPr/>
        </p:nvSpPr>
        <p:spPr>
          <a:xfrm>
            <a:off x="175651" y="3640684"/>
            <a:ext cx="8566021" cy="2769544"/>
          </a:xfrm>
          <a:prstGeom prst="rect">
            <a:avLst/>
          </a:prstGeom>
          <a:solidFill>
            <a:schemeClr val="bg1"/>
          </a:solid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marL="571500" indent="-571500">
              <a:buFont typeface="Arial"/>
              <a:buChar char="•"/>
            </a:pPr>
            <a:r>
              <a:rPr lang="en-US" sz="3600" dirty="0" smtClean="0">
                <a:solidFill>
                  <a:schemeClr val="tx1"/>
                </a:solidFill>
              </a:rPr>
              <a:t>Pull troops back from the Western Front</a:t>
            </a:r>
          </a:p>
          <a:p>
            <a:pPr marL="571500" indent="-571500">
              <a:buFont typeface="Arial"/>
              <a:buChar char="•"/>
            </a:pPr>
            <a:r>
              <a:rPr lang="en-US" sz="3600" dirty="0" smtClean="0">
                <a:solidFill>
                  <a:schemeClr val="tx1"/>
                </a:solidFill>
              </a:rPr>
              <a:t>Cancel the Treaty of Brest-Litovsk</a:t>
            </a:r>
          </a:p>
          <a:p>
            <a:pPr marL="571500" indent="-571500">
              <a:buFont typeface="Arial"/>
              <a:buChar char="•"/>
            </a:pPr>
            <a:r>
              <a:rPr lang="en-US" sz="3600" dirty="0" smtClean="0">
                <a:solidFill>
                  <a:schemeClr val="tx1"/>
                </a:solidFill>
              </a:rPr>
              <a:t>Hand over the U-boat fleet to the Allies</a:t>
            </a:r>
          </a:p>
          <a:p>
            <a:pPr marL="571500" indent="-571500">
              <a:buFont typeface="Arial"/>
              <a:buChar char="•"/>
            </a:pPr>
            <a:r>
              <a:rPr lang="en-US" sz="3600" dirty="0" smtClean="0">
                <a:solidFill>
                  <a:schemeClr val="tx1"/>
                </a:solidFill>
              </a:rPr>
              <a:t>Remove Wilhelm II as </a:t>
            </a:r>
            <a:r>
              <a:rPr lang="en-US" sz="3600" dirty="0">
                <a:solidFill>
                  <a:schemeClr val="tx1"/>
                </a:solidFill>
              </a:rPr>
              <a:t>K</a:t>
            </a:r>
            <a:r>
              <a:rPr lang="en-US" sz="3600" dirty="0" smtClean="0">
                <a:solidFill>
                  <a:schemeClr val="tx1"/>
                </a:solidFill>
              </a:rPr>
              <a:t>aiser </a:t>
            </a:r>
            <a:r>
              <a:rPr lang="en-US" sz="3600" dirty="0" smtClean="0">
                <a:solidFill>
                  <a:schemeClr val="tx1"/>
                </a:solidFill>
              </a:rPr>
              <a:t>of Germany</a:t>
            </a:r>
            <a:endParaRPr lang="en-US" sz="3600" dirty="0">
              <a:solidFill>
                <a:schemeClr val="tx1"/>
              </a:solidFill>
            </a:endParaRPr>
          </a:p>
        </p:txBody>
      </p:sp>
      <p:sp>
        <p:nvSpPr>
          <p:cNvPr id="12" name="Rectangle 11"/>
          <p:cNvSpPr/>
          <p:nvPr/>
        </p:nvSpPr>
        <p:spPr>
          <a:xfrm>
            <a:off x="337791" y="1007318"/>
            <a:ext cx="8610947" cy="2154015"/>
          </a:xfrm>
          <a:prstGeom prst="rect">
            <a:avLst/>
          </a:prstGeom>
          <a:solidFill>
            <a:schemeClr val="bg1"/>
          </a:solid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sz="3600" dirty="0" smtClean="0">
                <a:solidFill>
                  <a:schemeClr val="tx1"/>
                </a:solidFill>
              </a:rPr>
              <a:t>What was the vehicle for ending the fighting? </a:t>
            </a:r>
            <a:r>
              <a:rPr lang="en-US" sz="3200" i="1" dirty="0" smtClean="0">
                <a:solidFill>
                  <a:schemeClr val="tx1"/>
                </a:solidFill>
              </a:rPr>
              <a:t>Armistice 11 AM, 11 November </a:t>
            </a:r>
            <a:r>
              <a:rPr lang="en-US" sz="3200" dirty="0" smtClean="0">
                <a:solidFill>
                  <a:schemeClr val="tx1"/>
                </a:solidFill>
              </a:rPr>
              <a:t>[1918]</a:t>
            </a:r>
            <a:endParaRPr lang="en-US" sz="3200" dirty="0" smtClean="0">
              <a:solidFill>
                <a:schemeClr val="tx1"/>
              </a:solidFill>
            </a:endParaRPr>
          </a:p>
          <a:p>
            <a:r>
              <a:rPr lang="en-US" sz="3600" dirty="0" smtClean="0">
                <a:solidFill>
                  <a:schemeClr val="tx1"/>
                </a:solidFill>
              </a:rPr>
              <a:t>What did the Allies order the defeated Germans to do?</a:t>
            </a:r>
            <a:endParaRPr lang="en-US" sz="3600" dirty="0">
              <a:solidFill>
                <a:schemeClr val="tx1"/>
              </a:solidFill>
            </a:endParaRPr>
          </a:p>
        </p:txBody>
      </p:sp>
    </p:spTree>
    <p:extLst>
      <p:ext uri="{BB962C8B-B14F-4D97-AF65-F5344CB8AC3E}">
        <p14:creationId xmlns:p14="http://schemas.microsoft.com/office/powerpoint/2010/main" val="4041949052"/>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ChangeArrowheads="1"/>
          </p:cNvSpPr>
          <p:nvPr>
            <p:ph type="title" idx="4294967295"/>
          </p:nvPr>
        </p:nvSpPr>
        <p:spPr bwMode="auto">
          <a:xfrm>
            <a:off x="685800" y="609600"/>
            <a:ext cx="7772400" cy="11430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eaLnBrk="1" hangingPunct="1"/>
            <a:r>
              <a:rPr lang="en-US" sz="1000">
                <a:solidFill>
                  <a:schemeClr val="bg1"/>
                </a:solidFill>
                <a:latin typeface="Arial" charset="0"/>
              </a:rPr>
              <a:t>Fourteen Points_Wilson</a:t>
            </a:r>
          </a:p>
        </p:txBody>
      </p:sp>
      <p:sp>
        <p:nvSpPr>
          <p:cNvPr id="28674" name="Text Box 3"/>
          <p:cNvSpPr txBox="1">
            <a:spLocks noChangeArrowheads="1"/>
          </p:cNvSpPr>
          <p:nvPr/>
        </p:nvSpPr>
        <p:spPr bwMode="auto">
          <a:xfrm>
            <a:off x="762000" y="838200"/>
            <a:ext cx="8077200" cy="523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66700" indent="-266700"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r>
              <a:rPr lang="en-US" sz="3200" u="sng"/>
              <a:t>President Wilson</a:t>
            </a:r>
            <a:r>
              <a:rPr lang="ja-JP" altLang="en-US" sz="3200" u="sng"/>
              <a:t>’</a:t>
            </a:r>
            <a:r>
              <a:rPr lang="en-US" altLang="ja-JP" sz="3200" u="sng"/>
              <a:t>s Fourteen Points</a:t>
            </a:r>
            <a:endParaRPr lang="en-US" altLang="ja-JP" sz="3200"/>
          </a:p>
          <a:p>
            <a:pPr eaLnBrk="1" hangingPunct="1"/>
            <a:r>
              <a:rPr lang="en-US" sz="3200" i="1"/>
              <a:t>Wilson</a:t>
            </a:r>
            <a:r>
              <a:rPr lang="ja-JP" altLang="en-US" sz="3200" i="1"/>
              <a:t>’</a:t>
            </a:r>
            <a:r>
              <a:rPr lang="en-US" altLang="ja-JP" sz="3200" i="1"/>
              <a:t>s  plan for world peace</a:t>
            </a:r>
            <a:endParaRPr lang="en-US" altLang="ja-JP" sz="3200"/>
          </a:p>
          <a:p>
            <a:pPr eaLnBrk="1" hangingPunct="1">
              <a:buFont typeface="Arial" charset="0"/>
              <a:buAutoNum type="arabicPeriod"/>
            </a:pPr>
            <a:r>
              <a:rPr lang="en-US" sz="3200"/>
              <a:t>End secret international agreements </a:t>
            </a:r>
            <a:r>
              <a:rPr lang="en-US"/>
              <a:t>(the alliances that led to war)</a:t>
            </a:r>
            <a:endParaRPr lang="en-US" sz="3200"/>
          </a:p>
          <a:p>
            <a:pPr eaLnBrk="1" hangingPunct="1">
              <a:buFont typeface="Arial" charset="0"/>
              <a:buAutoNum type="arabicPeriod"/>
            </a:pPr>
            <a:r>
              <a:rPr lang="en-US" sz="3200"/>
              <a:t>Make the oceans free for trade.</a:t>
            </a:r>
          </a:p>
          <a:p>
            <a:pPr eaLnBrk="1" hangingPunct="1">
              <a:buFont typeface="Arial" charset="0"/>
              <a:buAutoNum type="arabicPeriod"/>
            </a:pPr>
            <a:r>
              <a:rPr lang="en-US" sz="3200"/>
              <a:t>Allow nations to trade freely.</a:t>
            </a:r>
          </a:p>
          <a:p>
            <a:pPr eaLnBrk="1" hangingPunct="1">
              <a:buFont typeface="Arial" charset="0"/>
              <a:buAutoNum type="arabicPeriod"/>
            </a:pPr>
            <a:r>
              <a:rPr lang="en-US" sz="3200"/>
              <a:t>Reduce military.</a:t>
            </a:r>
          </a:p>
          <a:p>
            <a:pPr eaLnBrk="1" hangingPunct="1">
              <a:buFont typeface="Arial" charset="0"/>
              <a:buAutoNum type="arabicPeriod"/>
            </a:pPr>
            <a:r>
              <a:rPr lang="en-US" sz="3200"/>
              <a:t>Help people rule </a:t>
            </a:r>
            <a:r>
              <a:rPr lang="en-US" sz="3200" i="1"/>
              <a:t>themselves--Self-Determination </a:t>
            </a:r>
            <a:r>
              <a:rPr lang="en-US" sz="1200" i="1"/>
              <a:t>(end colonies)</a:t>
            </a:r>
            <a:endParaRPr lang="en-US" sz="3200" i="1"/>
          </a:p>
          <a:p>
            <a:pPr eaLnBrk="1" hangingPunct="1">
              <a:buFont typeface="Arial" charset="0"/>
              <a:buAutoNum type="arabicPeriod"/>
            </a:pPr>
            <a:r>
              <a:rPr lang="en-US" sz="3200"/>
              <a:t>Establish a League of Nations--to guarantee world peace. Congress, </a:t>
            </a:r>
            <a:r>
              <a:rPr lang="ja-JP" altLang="en-US" sz="3200"/>
              <a:t>“</a:t>
            </a:r>
            <a:r>
              <a:rPr lang="en-US" altLang="ja-JP" sz="3200"/>
              <a:t>NO!</a:t>
            </a:r>
            <a:r>
              <a:rPr lang="ja-JP" altLang="en-US" sz="3200"/>
              <a:t>”</a:t>
            </a:r>
            <a:endParaRPr lang="en-US" sz="320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ChangeArrowheads="1"/>
          </p:cNvSpPr>
          <p:nvPr>
            <p:ph type="title" idx="4294967295"/>
          </p:nvPr>
        </p:nvSpPr>
        <p:spPr bwMode="auto">
          <a:xfrm>
            <a:off x="685800" y="1295400"/>
            <a:ext cx="7772400" cy="3124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eaLnBrk="1" hangingPunct="1"/>
            <a:r>
              <a:rPr lang="en-US" sz="1000">
                <a:solidFill>
                  <a:schemeClr val="bg1"/>
                </a:solidFill>
                <a:latin typeface="Arial" charset="0"/>
              </a:rPr>
              <a:t>Versailles Treaty_Big Four</a:t>
            </a:r>
            <a:endParaRPr lang="en-US" sz="4000">
              <a:latin typeface="Arial" charset="0"/>
            </a:endParaRPr>
          </a:p>
        </p:txBody>
      </p:sp>
      <p:sp>
        <p:nvSpPr>
          <p:cNvPr id="29698" name="Text Box 3"/>
          <p:cNvSpPr txBox="1">
            <a:spLocks noChangeArrowheads="1"/>
          </p:cNvSpPr>
          <p:nvPr/>
        </p:nvSpPr>
        <p:spPr bwMode="auto">
          <a:xfrm>
            <a:off x="914400" y="914400"/>
            <a:ext cx="7924800" cy="4691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66700" indent="-266700"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r>
              <a:rPr lang="en-US" sz="3200"/>
              <a:t>Four countries dominated the talks at Versailles </a:t>
            </a:r>
            <a:r>
              <a:rPr lang="en-US"/>
              <a:t>(located near Paris, France)</a:t>
            </a:r>
            <a:r>
              <a:rPr lang="en-US" sz="3200"/>
              <a:t>:</a:t>
            </a:r>
          </a:p>
          <a:p>
            <a:pPr eaLnBrk="1" hangingPunct="1">
              <a:buFont typeface="Arial" charset="0"/>
              <a:buAutoNum type="arabicPeriod"/>
            </a:pPr>
            <a:r>
              <a:rPr lang="en-US" sz="3200"/>
              <a:t>Britain</a:t>
            </a:r>
          </a:p>
          <a:p>
            <a:pPr eaLnBrk="1" hangingPunct="1">
              <a:buFont typeface="Arial" charset="0"/>
              <a:buAutoNum type="arabicPeriod"/>
            </a:pPr>
            <a:r>
              <a:rPr lang="en-US" sz="3200"/>
              <a:t>Italy</a:t>
            </a:r>
          </a:p>
          <a:p>
            <a:pPr eaLnBrk="1" hangingPunct="1">
              <a:buFont typeface="Arial" charset="0"/>
              <a:buAutoNum type="arabicPeriod"/>
            </a:pPr>
            <a:r>
              <a:rPr lang="en-US" sz="3200"/>
              <a:t>France</a:t>
            </a:r>
          </a:p>
          <a:p>
            <a:pPr eaLnBrk="1" hangingPunct="1">
              <a:buFont typeface="Arial" charset="0"/>
              <a:buAutoNum type="arabicPeriod"/>
            </a:pPr>
            <a:r>
              <a:rPr lang="en-US" sz="3200"/>
              <a:t>America</a:t>
            </a:r>
          </a:p>
          <a:p>
            <a:pPr eaLnBrk="1" hangingPunct="1"/>
            <a:r>
              <a:rPr lang="en-US"/>
              <a:t>(memory trick BIFA, sounds like FIFA)</a:t>
            </a:r>
            <a:endParaRPr lang="en-US" sz="3200"/>
          </a:p>
          <a:p>
            <a:pPr eaLnBrk="1" hangingPunct="1"/>
            <a:endParaRPr lang="en-US" sz="3200"/>
          </a:p>
          <a:p>
            <a:pPr eaLnBrk="1" hangingPunct="1"/>
            <a:r>
              <a:rPr lang="en-US" sz="3200"/>
              <a:t>The Europeans wanted to </a:t>
            </a:r>
            <a:r>
              <a:rPr lang="en-US" sz="3200" i="1"/>
              <a:t>punish </a:t>
            </a:r>
            <a:r>
              <a:rPr lang="en-US" sz="3200"/>
              <a:t>Germany (remind you of anything?)</a:t>
            </a:r>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idx="4294967295"/>
          </p:nvPr>
        </p:nvSpPr>
        <p:spPr bwMode="auto">
          <a:xfrm>
            <a:off x="228600" y="228600"/>
            <a:ext cx="8763000" cy="762000"/>
          </a:xfrm>
          <a:prstGeom prst="rect">
            <a:avLst/>
          </a:prstGeom>
          <a:solidFill>
            <a:schemeClr val="accent1"/>
          </a:solidFill>
          <a:ln>
            <a:solidFill>
              <a:srgbClr val="000000"/>
            </a:solidFill>
            <a:miter lim="800000"/>
            <a:headEnd/>
            <a:tailEnd/>
          </a:ln>
        </p:spPr>
        <p:txBody>
          <a:bodyPr/>
          <a:lstStyle/>
          <a:p>
            <a:r>
              <a:rPr lang="en-US">
                <a:latin typeface="Arial" charset="0"/>
              </a:rPr>
              <a:t>What was the Versailles Treaty?</a:t>
            </a:r>
          </a:p>
        </p:txBody>
      </p:sp>
      <p:sp>
        <p:nvSpPr>
          <p:cNvPr id="30722" name="Text Box 3"/>
          <p:cNvSpPr txBox="1">
            <a:spLocks noChangeArrowheads="1"/>
          </p:cNvSpPr>
          <p:nvPr/>
        </p:nvSpPr>
        <p:spPr bwMode="auto">
          <a:xfrm>
            <a:off x="533400" y="1219200"/>
            <a:ext cx="8153400" cy="50165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r>
              <a:rPr lang="en-US" sz="3200" dirty="0"/>
              <a:t>Britain and France forced Germany to pay </a:t>
            </a:r>
            <a:r>
              <a:rPr lang="en-US" sz="3200" b="1" dirty="0"/>
              <a:t>reparations</a:t>
            </a:r>
            <a:r>
              <a:rPr lang="en-US" sz="3200" dirty="0"/>
              <a:t>. These payments crippled Germany financially, causing extreme bitterness.</a:t>
            </a:r>
          </a:p>
          <a:p>
            <a:pPr eaLnBrk="1" hangingPunct="1"/>
            <a:endParaRPr lang="en-US" sz="3200" dirty="0"/>
          </a:p>
          <a:p>
            <a:pPr eaLnBrk="1" hangingPunct="1"/>
            <a:r>
              <a:rPr lang="en-US" sz="3200" dirty="0"/>
              <a:t>Germany also lost land…land which it vowed to regain.</a:t>
            </a:r>
          </a:p>
          <a:p>
            <a:pPr eaLnBrk="1" hangingPunct="1"/>
            <a:endParaRPr lang="en-US" sz="3200" dirty="0"/>
          </a:p>
          <a:p>
            <a:pPr eaLnBrk="1" hangingPunct="1"/>
            <a:r>
              <a:rPr lang="en-US" sz="3200" dirty="0"/>
              <a:t>Hitler later used this bitterness for his own purposes.</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 name="Picture 2" descr="German postcard after the Tof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677119"/>
            <a:ext cx="37211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4667980" y="4254560"/>
            <a:ext cx="3790220" cy="1569660"/>
          </a:xfrm>
          <a:prstGeom prst="rect">
            <a:avLst/>
          </a:prstGeom>
          <a:noFill/>
        </p:spPr>
        <p:txBody>
          <a:bodyPr wrap="none" rtlCol="0">
            <a:spAutoFit/>
          </a:bodyPr>
          <a:lstStyle/>
          <a:p>
            <a:r>
              <a:rPr lang="en-US" sz="2400" dirty="0"/>
              <a:t>You must carve in your heart</a:t>
            </a:r>
          </a:p>
          <a:p>
            <a:r>
              <a:rPr lang="en-US" sz="2400" dirty="0"/>
              <a:t> These words, as in stone -</a:t>
            </a:r>
          </a:p>
          <a:p>
            <a:r>
              <a:rPr lang="en-US" sz="2400" dirty="0"/>
              <a:t>  What we have lost</a:t>
            </a:r>
          </a:p>
          <a:p>
            <a:r>
              <a:rPr lang="en-US" sz="2400" dirty="0"/>
              <a:t>  Will be regained!</a:t>
            </a:r>
          </a:p>
        </p:txBody>
      </p:sp>
      <p:cxnSp>
        <p:nvCxnSpPr>
          <p:cNvPr id="4" name="Straight Arrow Connector 3"/>
          <p:cNvCxnSpPr>
            <a:stCxn id="2" idx="1"/>
          </p:cNvCxnSpPr>
          <p:nvPr/>
        </p:nvCxnSpPr>
        <p:spPr>
          <a:xfrm flipH="1">
            <a:off x="3810413" y="5039390"/>
            <a:ext cx="857567" cy="218823"/>
          </a:xfrm>
          <a:prstGeom prst="straightConnector1">
            <a:avLst/>
          </a:prstGeom>
          <a:ln w="3810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3" descr="chapter_activity"/>
          <p:cNvPicPr>
            <a:picLocks noGrp="1"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6" name="Text Box 5"/>
          <p:cNvSpPr txBox="1">
            <a:spLocks noChangeArrowheads="1"/>
          </p:cNvSpPr>
          <p:nvPr/>
        </p:nvSpPr>
        <p:spPr bwMode="auto">
          <a:xfrm>
            <a:off x="1462088" y="73025"/>
            <a:ext cx="29083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lnSpc>
                <a:spcPct val="80000"/>
              </a:lnSpc>
              <a:spcBef>
                <a:spcPct val="20000"/>
              </a:spcBef>
            </a:pPr>
            <a:r>
              <a:rPr lang="en-US" sz="2000" b="1">
                <a:solidFill>
                  <a:schemeClr val="bg1"/>
                </a:solidFill>
              </a:rPr>
              <a:t>The League of Nations</a:t>
            </a:r>
          </a:p>
        </p:txBody>
      </p:sp>
      <p:sp>
        <p:nvSpPr>
          <p:cNvPr id="31747" name="Rectangle 7"/>
          <p:cNvSpPr>
            <a:spLocks noGrp="1" noChangeArrowheads="1"/>
          </p:cNvSpPr>
          <p:nvPr>
            <p:ph type="title"/>
          </p:nvPr>
        </p:nvSpPr>
        <p:spPr bwMode="auto">
          <a:xfrm>
            <a:off x="914400" y="7104063"/>
            <a:ext cx="8229600" cy="171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 anchorCtr="0" compatLnSpc="1">
            <a:prstTxWarp prst="textNoShape">
              <a:avLst/>
            </a:prstTxWarp>
            <a:normAutofit fontScale="90000"/>
          </a:bodyPr>
          <a:lstStyle/>
          <a:p>
            <a:pPr algn="r" eaLnBrk="1" hangingPunct="1"/>
            <a:r>
              <a:rPr lang="en-US" sz="1000">
                <a:solidFill>
                  <a:schemeClr val="bg1"/>
                </a:solidFill>
                <a:latin typeface="Arial" charset="0"/>
              </a:rPr>
              <a:t>Transparency: The League of Nations</a:t>
            </a:r>
          </a:p>
        </p:txBody>
      </p:sp>
      <p:pic>
        <p:nvPicPr>
          <p:cNvPr id="31753" name="Picture 22" descr="clrtms_mv_C-4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7224" y="819149"/>
            <a:ext cx="7870826" cy="5114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573353" y="5810697"/>
            <a:ext cx="8375385" cy="646331"/>
          </a:xfrm>
          <a:prstGeom prst="rect">
            <a:avLst/>
          </a:prstGeom>
          <a:noFill/>
        </p:spPr>
        <p:txBody>
          <a:bodyPr wrap="none" rtlCol="0">
            <a:spAutoFit/>
          </a:bodyPr>
          <a:lstStyle/>
          <a:p>
            <a:r>
              <a:rPr lang="en-US" sz="3600" dirty="0" smtClean="0"/>
              <a:t>Why was the League of Nations ineffective?</a:t>
            </a:r>
            <a:endParaRPr lang="en-US" sz="36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3" name="Picture 3" descr="chapter_activity"/>
          <p:cNvPicPr>
            <a:picLocks noGrp="1"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4" name="Text Box 5"/>
          <p:cNvSpPr txBox="1">
            <a:spLocks noChangeArrowheads="1"/>
          </p:cNvSpPr>
          <p:nvPr/>
        </p:nvSpPr>
        <p:spPr bwMode="auto">
          <a:xfrm>
            <a:off x="1462088" y="73025"/>
            <a:ext cx="44037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lnSpc>
                <a:spcPct val="80000"/>
              </a:lnSpc>
              <a:spcBef>
                <a:spcPct val="20000"/>
              </a:spcBef>
            </a:pPr>
            <a:r>
              <a:rPr lang="en-US" sz="2000" b="1">
                <a:solidFill>
                  <a:schemeClr val="bg1"/>
                </a:solidFill>
                <a:cs typeface="Times New Roman" charset="0"/>
              </a:rPr>
              <a:t>Progress Monitoring Transparency</a:t>
            </a:r>
          </a:p>
        </p:txBody>
      </p:sp>
      <p:sp>
        <p:nvSpPr>
          <p:cNvPr id="33795" name="Rectangle 7"/>
          <p:cNvSpPr>
            <a:spLocks noGrp="1" noChangeArrowheads="1"/>
          </p:cNvSpPr>
          <p:nvPr>
            <p:ph type="title"/>
          </p:nvPr>
        </p:nvSpPr>
        <p:spPr bwMode="auto">
          <a:xfrm>
            <a:off x="914400" y="7104063"/>
            <a:ext cx="8229600" cy="171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 anchorCtr="0" compatLnSpc="1">
            <a:prstTxWarp prst="textNoShape">
              <a:avLst/>
            </a:prstTxWarp>
            <a:normAutofit fontScale="90000"/>
          </a:bodyPr>
          <a:lstStyle/>
          <a:p>
            <a:pPr algn="r" eaLnBrk="1" hangingPunct="1"/>
            <a:r>
              <a:rPr lang="en-US" sz="1000">
                <a:solidFill>
                  <a:schemeClr val="bg1"/>
                </a:solidFill>
                <a:latin typeface="Arial" charset="0"/>
              </a:rPr>
              <a:t>Progress Monitoring Transparency Section 4</a:t>
            </a:r>
          </a:p>
        </p:txBody>
      </p:sp>
      <p:sp>
        <p:nvSpPr>
          <p:cNvPr id="33796" name="Text Box 13"/>
          <p:cNvSpPr txBox="1">
            <a:spLocks noChangeArrowheads="1"/>
          </p:cNvSpPr>
          <p:nvPr/>
        </p:nvSpPr>
        <p:spPr bwMode="auto">
          <a:xfrm>
            <a:off x="0" y="33338"/>
            <a:ext cx="1752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r>
              <a:rPr lang="en-US" sz="1200" b="1">
                <a:solidFill>
                  <a:schemeClr val="bg1"/>
                </a:solidFill>
              </a:rPr>
              <a:t>PM </a:t>
            </a:r>
          </a:p>
          <a:p>
            <a:pPr eaLnBrk="1" hangingPunct="1"/>
            <a:r>
              <a:rPr lang="en-US" sz="1200" b="1">
                <a:solidFill>
                  <a:schemeClr val="bg1"/>
                </a:solidFill>
              </a:rPr>
              <a:t>TRANSPARENCY</a:t>
            </a:r>
            <a:endParaRPr lang="en-US"/>
          </a:p>
        </p:txBody>
      </p:sp>
      <p:pic>
        <p:nvPicPr>
          <p:cNvPr id="33797" name="Picture 18" descr="bttn_prev">
            <a:hlinkClick r:id="" action="ppaction://hlinkshowjump?jump=previousslide" highlightClick="1"/>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28050" y="6489700"/>
            <a:ext cx="420688"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8" name="Picture 19" descr="bttn_exit">
            <a:hlinkClick r:id="" action="ppaction://hlinkshowjump?jump=endshow" highlightClick="1"/>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67600" y="6491288"/>
            <a:ext cx="420688"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9" name="Picture 20" descr="toc">
            <a:hlinkClick r:id="rId6" action="ppaction://hlinksldjump"/>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001000" y="6489700"/>
            <a:ext cx="420688"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00" name="Picture 22" descr="pmtms_mv_p021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81200" y="742950"/>
            <a:ext cx="5467350"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3" name="Picture 3" descr="chapter_activity"/>
          <p:cNvPicPr>
            <a:picLocks noGrp="1"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81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4" name="Text Box 5"/>
          <p:cNvSpPr txBox="1">
            <a:spLocks noChangeArrowheads="1"/>
          </p:cNvSpPr>
          <p:nvPr/>
        </p:nvSpPr>
        <p:spPr bwMode="auto">
          <a:xfrm>
            <a:off x="1462088" y="73025"/>
            <a:ext cx="44037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lnSpc>
                <a:spcPct val="80000"/>
              </a:lnSpc>
              <a:spcBef>
                <a:spcPct val="20000"/>
              </a:spcBef>
            </a:pPr>
            <a:r>
              <a:rPr lang="en-US" sz="2000" b="1">
                <a:solidFill>
                  <a:schemeClr val="bg1"/>
                </a:solidFill>
                <a:cs typeface="Times New Roman" charset="0"/>
              </a:rPr>
              <a:t>Progress Monitoring Transparency</a:t>
            </a:r>
          </a:p>
        </p:txBody>
      </p:sp>
      <p:sp>
        <p:nvSpPr>
          <p:cNvPr id="49155" name="Rectangle 7"/>
          <p:cNvSpPr>
            <a:spLocks noGrp="1" noChangeArrowheads="1"/>
          </p:cNvSpPr>
          <p:nvPr>
            <p:ph type="title"/>
          </p:nvPr>
        </p:nvSpPr>
        <p:spPr bwMode="auto">
          <a:xfrm>
            <a:off x="914400" y="7104063"/>
            <a:ext cx="8229600" cy="171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 anchorCtr="0" compatLnSpc="1">
            <a:prstTxWarp prst="textNoShape">
              <a:avLst/>
            </a:prstTxWarp>
            <a:normAutofit fontScale="90000"/>
          </a:bodyPr>
          <a:lstStyle/>
          <a:p>
            <a:pPr algn="r" eaLnBrk="1" hangingPunct="1"/>
            <a:r>
              <a:rPr lang="en-US" sz="1000">
                <a:solidFill>
                  <a:schemeClr val="bg1"/>
                </a:solidFill>
                <a:latin typeface="Arial" charset="0"/>
              </a:rPr>
              <a:t>Progress Monitoring Transparency Section 2</a:t>
            </a:r>
          </a:p>
        </p:txBody>
      </p:sp>
      <p:sp>
        <p:nvSpPr>
          <p:cNvPr id="49156" name="Text Box 14"/>
          <p:cNvSpPr txBox="1">
            <a:spLocks noChangeArrowheads="1"/>
          </p:cNvSpPr>
          <p:nvPr/>
        </p:nvSpPr>
        <p:spPr bwMode="auto">
          <a:xfrm>
            <a:off x="0" y="33338"/>
            <a:ext cx="1752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r>
              <a:rPr lang="en-US" sz="1200" b="1">
                <a:solidFill>
                  <a:schemeClr val="bg1"/>
                </a:solidFill>
              </a:rPr>
              <a:t>PM </a:t>
            </a:r>
          </a:p>
          <a:p>
            <a:pPr eaLnBrk="1" hangingPunct="1"/>
            <a:r>
              <a:rPr lang="en-US" sz="1200" b="1">
                <a:solidFill>
                  <a:schemeClr val="bg1"/>
                </a:solidFill>
              </a:rPr>
              <a:t>TRANSPARENCY</a:t>
            </a:r>
            <a:endParaRPr lang="en-US"/>
          </a:p>
        </p:txBody>
      </p:sp>
      <p:pic>
        <p:nvPicPr>
          <p:cNvPr id="49157" name="Picture 15" descr="bttn_prev">
            <a:hlinkClick r:id="" action="ppaction://hlinkshowjump?jump=previousslide" highlightClick="1"/>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97825" y="6489700"/>
            <a:ext cx="420688"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58" name="Picture 16" descr="bttn_exit">
            <a:hlinkClick r:id="" action="ppaction://hlinkshowjump?jump=endshow" highlightClick="1"/>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34200" y="6491288"/>
            <a:ext cx="420688"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59" name="Picture 17" descr="toc">
            <a:hlinkClick r:id="rId6" action="ppaction://hlinksldjump"/>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467600" y="6489700"/>
            <a:ext cx="420688"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60" name="Picture 18" descr="bttn_next">
            <a:hlinkClick r:id="" action="ppaction://hlinkshowjump?jump=nextslide" highlightClick="1"/>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528050" y="6489700"/>
            <a:ext cx="420688"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61" name="Picture 20" descr="pmtms_mv_p02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066925" y="819150"/>
            <a:ext cx="5467350" cy="526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Title 1"/>
          <p:cNvSpPr>
            <a:spLocks noGrp="1"/>
          </p:cNvSpPr>
          <p:nvPr>
            <p:ph type="ctrTitle"/>
          </p:nvPr>
        </p:nvSpPr>
        <p:spPr bwMode="auto">
          <a:xfrm>
            <a:off x="838200" y="208088"/>
            <a:ext cx="7772400" cy="80302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en-US" dirty="0">
                <a:latin typeface="Arial" charset="0"/>
              </a:rPr>
              <a:t>Do </a:t>
            </a:r>
            <a:r>
              <a:rPr lang="en-US" dirty="0" err="1" smtClean="0">
                <a:latin typeface="Arial" charset="0"/>
              </a:rPr>
              <a:t>Now_quizlet</a:t>
            </a:r>
            <a:endParaRPr lang="en-US" dirty="0">
              <a:latin typeface="Arial" charset="0"/>
            </a:endParaRPr>
          </a:p>
        </p:txBody>
      </p:sp>
      <p:sp>
        <p:nvSpPr>
          <p:cNvPr id="4098" name="Subtitle 2"/>
          <p:cNvSpPr>
            <a:spLocks noGrp="1"/>
          </p:cNvSpPr>
          <p:nvPr>
            <p:ph type="subTitle" idx="1"/>
          </p:nvPr>
        </p:nvSpPr>
        <p:spPr bwMode="auto">
          <a:xfrm>
            <a:off x="235679" y="1232095"/>
            <a:ext cx="8654639" cy="539348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742950" indent="-742950" algn="l">
              <a:buFont typeface="+mj-lt"/>
              <a:buAutoNum type="arabicPeriod"/>
            </a:pPr>
            <a:r>
              <a:rPr lang="en-US" sz="2800" dirty="0" smtClean="0">
                <a:solidFill>
                  <a:schemeClr val="tx1"/>
                </a:solidFill>
                <a:latin typeface="Arial" charset="0"/>
              </a:rPr>
              <a:t>In what battle did 20,000 Brits die on day 1?</a:t>
            </a:r>
          </a:p>
          <a:p>
            <a:pPr marL="742950" indent="-742950" algn="l">
              <a:buFont typeface="+mj-lt"/>
              <a:buAutoNum type="arabicPeriod"/>
            </a:pPr>
            <a:r>
              <a:rPr lang="en-US" sz="2800" dirty="0" smtClean="0">
                <a:solidFill>
                  <a:schemeClr val="tx1"/>
                </a:solidFill>
                <a:latin typeface="Arial" charset="0"/>
              </a:rPr>
              <a:t>Why </a:t>
            </a:r>
            <a:r>
              <a:rPr lang="en-US" sz="2800" dirty="0" smtClean="0">
                <a:solidFill>
                  <a:schemeClr val="tx1"/>
                </a:solidFill>
                <a:latin typeface="Arial" charset="0"/>
              </a:rPr>
              <a:t>did Russia withdraw from the </a:t>
            </a:r>
            <a:r>
              <a:rPr lang="en-US" sz="2800" dirty="0" smtClean="0">
                <a:solidFill>
                  <a:schemeClr val="tx1"/>
                </a:solidFill>
                <a:latin typeface="Arial" charset="0"/>
              </a:rPr>
              <a:t>fighting?</a:t>
            </a:r>
          </a:p>
          <a:p>
            <a:pPr marL="742950" indent="-742950" algn="l">
              <a:buFont typeface="+mj-lt"/>
              <a:buAutoNum type="arabicPeriod"/>
            </a:pPr>
            <a:r>
              <a:rPr lang="en-US" sz="2800" dirty="0" smtClean="0">
                <a:solidFill>
                  <a:schemeClr val="tx1"/>
                </a:solidFill>
                <a:latin typeface="Arial" charset="0"/>
              </a:rPr>
              <a:t>When did the U.S. enter the war?</a:t>
            </a:r>
          </a:p>
          <a:p>
            <a:pPr marL="742950" indent="-742950" algn="l">
              <a:buFont typeface="+mj-lt"/>
              <a:buAutoNum type="arabicPeriod"/>
            </a:pPr>
            <a:r>
              <a:rPr lang="en-US" sz="2800" dirty="0" smtClean="0">
                <a:solidFill>
                  <a:schemeClr val="tx1"/>
                </a:solidFill>
                <a:latin typeface="Arial" charset="0"/>
              </a:rPr>
              <a:t>What was the last major battle of the War?</a:t>
            </a:r>
          </a:p>
          <a:p>
            <a:pPr marL="742950" indent="-742950" algn="l">
              <a:buFont typeface="+mj-lt"/>
              <a:buAutoNum type="arabicPeriod"/>
            </a:pPr>
            <a:r>
              <a:rPr lang="en-US" sz="2800" dirty="0" smtClean="0">
                <a:solidFill>
                  <a:schemeClr val="tx1"/>
                </a:solidFill>
                <a:latin typeface="Arial" charset="0"/>
              </a:rPr>
              <a:t>What ended the actual combat?</a:t>
            </a:r>
          </a:p>
          <a:p>
            <a:pPr marL="742950" indent="-742950" algn="l">
              <a:buFont typeface="+mj-lt"/>
              <a:buAutoNum type="arabicPeriod"/>
            </a:pPr>
            <a:r>
              <a:rPr lang="en-US" sz="2800" dirty="0" smtClean="0">
                <a:solidFill>
                  <a:schemeClr val="tx1"/>
                </a:solidFill>
                <a:latin typeface="Arial" charset="0"/>
              </a:rPr>
              <a:t>Who was most angry at Germany?</a:t>
            </a:r>
          </a:p>
          <a:p>
            <a:pPr marL="742950" indent="-742950" algn="l">
              <a:buFont typeface="+mj-lt"/>
              <a:buAutoNum type="arabicPeriod"/>
            </a:pPr>
            <a:r>
              <a:rPr lang="en-US" sz="2800" dirty="0" smtClean="0">
                <a:solidFill>
                  <a:schemeClr val="tx1"/>
                </a:solidFill>
                <a:latin typeface="Arial" charset="0"/>
              </a:rPr>
              <a:t>What did the angry nations want?</a:t>
            </a:r>
            <a:endParaRPr lang="en-US" sz="2800" dirty="0">
              <a:solidFill>
                <a:schemeClr val="tx1"/>
              </a:solidFill>
              <a:latin typeface="Arial" charset="0"/>
            </a:endParaRPr>
          </a:p>
          <a:p>
            <a:pPr marL="742950" indent="-742950" algn="l">
              <a:buFont typeface="+mj-lt"/>
              <a:buAutoNum type="arabicPeriod"/>
            </a:pPr>
            <a:r>
              <a:rPr lang="en-US" sz="2800" dirty="0" smtClean="0">
                <a:solidFill>
                  <a:schemeClr val="tx1"/>
                </a:solidFill>
                <a:latin typeface="Arial" charset="0"/>
              </a:rPr>
              <a:t>Why did the United States Senate refuse to sign the Treaty of Versailles?</a:t>
            </a:r>
            <a:endParaRPr lang="en-US" sz="2800" dirty="0">
              <a:solidFill>
                <a:schemeClr val="tx1"/>
              </a:solidFill>
              <a:latin typeface="Arial" charset="0"/>
            </a:endParaRPr>
          </a:p>
        </p:txBody>
      </p:sp>
    </p:spTree>
    <p:extLst>
      <p:ext uri="{BB962C8B-B14F-4D97-AF65-F5344CB8AC3E}">
        <p14:creationId xmlns:p14="http://schemas.microsoft.com/office/powerpoint/2010/main" val="2183937099"/>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Title 1"/>
          <p:cNvSpPr>
            <a:spLocks noGrp="1"/>
          </p:cNvSpPr>
          <p:nvPr>
            <p:ph type="ctrTitle"/>
          </p:nvPr>
        </p:nvSpPr>
        <p:spPr bwMode="auto">
          <a:xfrm>
            <a:off x="914400" y="609600"/>
            <a:ext cx="7772400" cy="80302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en-US" dirty="0">
                <a:latin typeface="Arial" charset="0"/>
              </a:rPr>
              <a:t>Do Now</a:t>
            </a:r>
          </a:p>
        </p:txBody>
      </p:sp>
      <p:sp>
        <p:nvSpPr>
          <p:cNvPr id="4098" name="Subtitle 2"/>
          <p:cNvSpPr>
            <a:spLocks noGrp="1"/>
          </p:cNvSpPr>
          <p:nvPr>
            <p:ph type="subTitle" idx="1"/>
          </p:nvPr>
        </p:nvSpPr>
        <p:spPr bwMode="auto">
          <a:xfrm>
            <a:off x="838200" y="1585634"/>
            <a:ext cx="7620000" cy="505492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noAutofit/>
          </a:bodyPr>
          <a:lstStyle/>
          <a:p>
            <a:r>
              <a:rPr lang="en-US" dirty="0" smtClean="0">
                <a:solidFill>
                  <a:schemeClr val="tx1"/>
                </a:solidFill>
                <a:latin typeface="Arial" charset="0"/>
              </a:rPr>
              <a:t>Why do some historians say that the Treaty of Versailles was one of the core reasons for the start of World War II?</a:t>
            </a:r>
          </a:p>
          <a:p>
            <a:endParaRPr lang="en-US" dirty="0" smtClean="0">
              <a:solidFill>
                <a:schemeClr val="tx1"/>
              </a:solidFill>
              <a:latin typeface="Arial" charset="0"/>
            </a:endParaRPr>
          </a:p>
          <a:p>
            <a:r>
              <a:rPr lang="en-US" dirty="0" smtClean="0">
                <a:solidFill>
                  <a:schemeClr val="tx1"/>
                </a:solidFill>
                <a:latin typeface="Arial" charset="0"/>
              </a:rPr>
              <a:t>What could the victorious allies have done to change this situation?</a:t>
            </a:r>
          </a:p>
          <a:p>
            <a:endParaRPr lang="en-US" dirty="0" smtClean="0">
              <a:solidFill>
                <a:schemeClr val="tx1"/>
              </a:solidFill>
              <a:latin typeface="Arial" charset="0"/>
            </a:endParaRPr>
          </a:p>
          <a:p>
            <a:r>
              <a:rPr lang="en-US" dirty="0" smtClean="0">
                <a:solidFill>
                  <a:schemeClr val="tx1"/>
                </a:solidFill>
                <a:latin typeface="Arial" charset="0"/>
              </a:rPr>
              <a:t>What did the United States do after World War II?</a:t>
            </a:r>
          </a:p>
          <a:p>
            <a:endParaRPr lang="en-US" dirty="0" smtClean="0">
              <a:solidFill>
                <a:schemeClr val="tx1"/>
              </a:solidFill>
              <a:latin typeface="Arial" charset="0"/>
            </a:endParaRPr>
          </a:p>
          <a:p>
            <a:r>
              <a:rPr lang="en-US" dirty="0" smtClean="0">
                <a:solidFill>
                  <a:schemeClr val="tx1"/>
                </a:solidFill>
                <a:latin typeface="Arial" charset="0"/>
              </a:rPr>
              <a:t>Can human beings learn from history?</a:t>
            </a:r>
            <a:endParaRPr lang="en-US" dirty="0">
              <a:solidFill>
                <a:schemeClr val="tx1"/>
              </a:solidFill>
              <a:latin typeface="Arial" charset="0"/>
            </a:endParaRPr>
          </a:p>
        </p:txBody>
      </p:sp>
    </p:spTree>
    <p:extLst>
      <p:ext uri="{BB962C8B-B14F-4D97-AF65-F5344CB8AC3E}">
        <p14:creationId xmlns:p14="http://schemas.microsoft.com/office/powerpoint/2010/main" val="2183937099"/>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04800" y="309563"/>
            <a:ext cx="8623300" cy="654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Opponents</a:t>
            </a:r>
            <a:endParaRPr lang="en-US" dirty="0"/>
          </a:p>
        </p:txBody>
      </p:sp>
      <p:sp>
        <p:nvSpPr>
          <p:cNvPr id="3" name="Content Placeholder 2"/>
          <p:cNvSpPr>
            <a:spLocks noGrp="1"/>
          </p:cNvSpPr>
          <p:nvPr>
            <p:ph idx="1"/>
          </p:nvPr>
        </p:nvSpPr>
        <p:spPr/>
        <p:txBody>
          <a:bodyPr>
            <a:normAutofit/>
          </a:bodyPr>
          <a:lstStyle/>
          <a:p>
            <a:r>
              <a:rPr lang="en-US" sz="3600" dirty="0" smtClean="0"/>
              <a:t>Entente</a:t>
            </a:r>
            <a:r>
              <a:rPr lang="is-IS" sz="3600" dirty="0" smtClean="0"/>
              <a:t>…</a:t>
            </a:r>
            <a:r>
              <a:rPr lang="en-US" sz="3600" dirty="0" smtClean="0"/>
              <a:t>Triple Entente</a:t>
            </a:r>
            <a:r>
              <a:rPr lang="is-IS" sz="3600" dirty="0" smtClean="0"/>
              <a:t>…Allies</a:t>
            </a:r>
          </a:p>
          <a:p>
            <a:pPr marL="0" indent="0">
              <a:buNone/>
            </a:pPr>
            <a:r>
              <a:rPr lang="is-IS" sz="3600" dirty="0"/>
              <a:t>	</a:t>
            </a:r>
            <a:r>
              <a:rPr lang="is-IS" sz="3600" dirty="0" smtClean="0"/>
              <a:t>	Britain, France, Russia</a:t>
            </a:r>
            <a:endParaRPr lang="en-US" sz="3600" dirty="0" smtClean="0"/>
          </a:p>
          <a:p>
            <a:endParaRPr lang="en-US" sz="3600" dirty="0"/>
          </a:p>
          <a:p>
            <a:r>
              <a:rPr lang="en-US" sz="3600" dirty="0" smtClean="0"/>
              <a:t>Triple Alliance</a:t>
            </a:r>
            <a:r>
              <a:rPr lang="is-IS" sz="3600" dirty="0" smtClean="0"/>
              <a:t>…</a:t>
            </a:r>
            <a:r>
              <a:rPr lang="en-US" sz="3600" dirty="0" smtClean="0"/>
              <a:t>Central Powers</a:t>
            </a:r>
          </a:p>
          <a:p>
            <a:pPr marL="0" indent="0">
              <a:buNone/>
            </a:pPr>
            <a:r>
              <a:rPr lang="en-US" sz="3600" dirty="0"/>
              <a:t>	</a:t>
            </a:r>
            <a:r>
              <a:rPr lang="en-US" sz="3600" dirty="0" smtClean="0"/>
              <a:t>	Germany, Austria-Hungary, Ottoman    Empire (Turkey)</a:t>
            </a:r>
          </a:p>
          <a:p>
            <a:pPr marL="0" indent="0">
              <a:buNone/>
            </a:pPr>
            <a:endParaRPr lang="en-US" sz="3600" dirty="0" smtClean="0"/>
          </a:p>
        </p:txBody>
      </p:sp>
    </p:spTree>
    <p:extLst>
      <p:ext uri="{BB962C8B-B14F-4D97-AF65-F5344CB8AC3E}">
        <p14:creationId xmlns:p14="http://schemas.microsoft.com/office/powerpoint/2010/main" val="375124629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Title 1"/>
          <p:cNvSpPr>
            <a:spLocks noGrp="1"/>
          </p:cNvSpPr>
          <p:nvPr>
            <p:ph type="ctrTitle"/>
          </p:nvPr>
        </p:nvSpPr>
        <p:spPr bwMode="auto">
          <a:xfrm>
            <a:off x="609600" y="533400"/>
            <a:ext cx="8001000" cy="685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normAutofit fontScale="90000"/>
          </a:bodyPr>
          <a:lstStyle/>
          <a:p>
            <a:r>
              <a:rPr lang="en-US" sz="4000" dirty="0">
                <a:latin typeface="Arial" charset="0"/>
              </a:rPr>
              <a:t>Advise the President of the USA</a:t>
            </a:r>
          </a:p>
        </p:txBody>
      </p:sp>
      <p:sp>
        <p:nvSpPr>
          <p:cNvPr id="6146" name="Subtitle 2"/>
          <p:cNvSpPr>
            <a:spLocks noGrp="1"/>
          </p:cNvSpPr>
          <p:nvPr>
            <p:ph type="subTitle" idx="1"/>
          </p:nvPr>
        </p:nvSpPr>
        <p:spPr bwMode="auto">
          <a:xfrm>
            <a:off x="533400" y="1447800"/>
            <a:ext cx="8305800" cy="4495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marL="514350" indent="-514350" algn="l">
              <a:buFontTx/>
              <a:buAutoNum type="arabicPeriod"/>
            </a:pPr>
            <a:r>
              <a:rPr lang="en-US" sz="2400" dirty="0">
                <a:solidFill>
                  <a:schemeClr val="tx1"/>
                </a:solidFill>
                <a:latin typeface="Arial" charset="0"/>
              </a:rPr>
              <a:t>Describe the possible unfolding of world war in 2016. Brief the president of the USA.</a:t>
            </a:r>
          </a:p>
          <a:p>
            <a:pPr marL="514350" indent="-514350" algn="l">
              <a:buFontTx/>
              <a:buAutoNum type="arabicPeriod"/>
            </a:pPr>
            <a:r>
              <a:rPr lang="en-US" sz="2400" dirty="0">
                <a:solidFill>
                  <a:schemeClr val="tx1"/>
                </a:solidFill>
                <a:latin typeface="Arial" charset="0"/>
              </a:rPr>
              <a:t>Three steps minimum in the unfolding of war events.</a:t>
            </a:r>
          </a:p>
          <a:p>
            <a:pPr marL="514350" indent="-514350" algn="l">
              <a:buFontTx/>
              <a:buAutoNum type="arabicPeriod"/>
            </a:pPr>
            <a:r>
              <a:rPr lang="en-US" sz="2400" dirty="0">
                <a:solidFill>
                  <a:schemeClr val="tx1"/>
                </a:solidFill>
                <a:latin typeface="Arial" charset="0"/>
              </a:rPr>
              <a:t>Three sources minimum to back up your analysis.</a:t>
            </a:r>
          </a:p>
          <a:p>
            <a:pPr marL="514350" indent="-514350" algn="l">
              <a:buFontTx/>
              <a:buAutoNum type="arabicPeriod"/>
            </a:pPr>
            <a:r>
              <a:rPr lang="en-US" sz="2400" dirty="0">
                <a:solidFill>
                  <a:schemeClr val="tx1"/>
                </a:solidFill>
                <a:latin typeface="Arial" charset="0"/>
              </a:rPr>
              <a:t>Include alliances with at least three allied coalition members in each alliance.</a:t>
            </a:r>
          </a:p>
          <a:p>
            <a:pPr marL="514350" indent="-514350" algn="l">
              <a:buFontTx/>
              <a:buAutoNum type="arabicPeriod"/>
            </a:pPr>
            <a:r>
              <a:rPr lang="en-US" sz="2400" dirty="0">
                <a:solidFill>
                  <a:schemeClr val="tx1"/>
                </a:solidFill>
                <a:latin typeface="Arial" charset="0"/>
              </a:rPr>
              <a:t>Include three specific references to World War I to help the president compare situations, past and present.</a:t>
            </a:r>
          </a:p>
          <a:p>
            <a:pPr marL="514350" indent="-514350" algn="l">
              <a:buFontTx/>
              <a:buAutoNum type="arabicPeriod"/>
            </a:pPr>
            <a:r>
              <a:rPr lang="en-US" sz="2400" dirty="0">
                <a:solidFill>
                  <a:schemeClr val="tx1"/>
                </a:solidFill>
                <a:latin typeface="Arial" charset="0"/>
              </a:rPr>
              <a:t>Use all resources available to you for research or presentation.</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Text Box 2"/>
          <p:cNvSpPr txBox="1">
            <a:spLocks noChangeArrowheads="1"/>
          </p:cNvSpPr>
          <p:nvPr/>
        </p:nvSpPr>
        <p:spPr bwMode="auto">
          <a:xfrm>
            <a:off x="838200" y="1524000"/>
            <a:ext cx="7772400" cy="5078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742950" indent="-742950"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buFontTx/>
              <a:buAutoNum type="arabicPeriod"/>
            </a:pPr>
            <a:r>
              <a:rPr lang="en-US" sz="3600" b="1" dirty="0" smtClean="0"/>
              <a:t>Militarism</a:t>
            </a:r>
            <a:r>
              <a:rPr lang="en-US" sz="3600" dirty="0" smtClean="0"/>
              <a:t>. Nations developed military power.</a:t>
            </a:r>
          </a:p>
          <a:p>
            <a:pPr eaLnBrk="1" hangingPunct="1">
              <a:buFontTx/>
              <a:buAutoNum type="arabicPeriod"/>
            </a:pPr>
            <a:r>
              <a:rPr lang="en-US" sz="3600" b="1" dirty="0" smtClean="0"/>
              <a:t>Alliances. </a:t>
            </a:r>
            <a:r>
              <a:rPr lang="en-US" sz="3600" dirty="0" smtClean="0"/>
              <a:t>Nations formed</a:t>
            </a:r>
            <a:r>
              <a:rPr lang="en-US" sz="3600" i="1" dirty="0" smtClean="0"/>
              <a:t> secret </a:t>
            </a:r>
            <a:r>
              <a:rPr lang="en-US" sz="3600" dirty="0" smtClean="0"/>
              <a:t>alliances.</a:t>
            </a:r>
            <a:endParaRPr lang="en-US" altLang="ja-JP" sz="3600" dirty="0" smtClean="0"/>
          </a:p>
          <a:p>
            <a:pPr eaLnBrk="1" hangingPunct="1">
              <a:buFontTx/>
              <a:buAutoNum type="arabicPeriod"/>
            </a:pPr>
            <a:r>
              <a:rPr lang="en-US" sz="3600" b="1" dirty="0" smtClean="0"/>
              <a:t>Imperialism</a:t>
            </a:r>
            <a:r>
              <a:rPr lang="en-US" sz="3600" dirty="0"/>
              <a:t>. All the great powers wanted empires</a:t>
            </a:r>
            <a:r>
              <a:rPr lang="en-US" sz="3600" dirty="0" smtClean="0"/>
              <a:t>.</a:t>
            </a:r>
          </a:p>
          <a:p>
            <a:pPr eaLnBrk="1" hangingPunct="1">
              <a:buFontTx/>
              <a:buAutoNum type="arabicPeriod"/>
            </a:pPr>
            <a:r>
              <a:rPr lang="en-US" sz="3600" b="1" dirty="0" smtClean="0"/>
              <a:t>Nationalism</a:t>
            </a:r>
            <a:r>
              <a:rPr lang="en-US" sz="3600" b="1" dirty="0"/>
              <a:t>. </a:t>
            </a:r>
            <a:r>
              <a:rPr lang="en-US" sz="3600" dirty="0" smtClean="0"/>
              <a:t>Serbia, and others, wanted independence. </a:t>
            </a:r>
          </a:p>
          <a:p>
            <a:pPr eaLnBrk="1" hangingPunct="1"/>
            <a:r>
              <a:rPr lang="en-US" sz="3600" dirty="0" smtClean="0"/>
              <a:t>	</a:t>
            </a:r>
            <a:r>
              <a:rPr lang="en-US" sz="2400" dirty="0" smtClean="0"/>
              <a:t>Remember MAIN “main causes of WWI”</a:t>
            </a:r>
            <a:endParaRPr lang="en-US" sz="2400" dirty="0"/>
          </a:p>
        </p:txBody>
      </p:sp>
      <p:sp>
        <p:nvSpPr>
          <p:cNvPr id="7170" name="Rectangle 3"/>
          <p:cNvSpPr>
            <a:spLocks noGrp="1" noChangeArrowheads="1"/>
          </p:cNvSpPr>
          <p:nvPr>
            <p:ph type="title" idx="4294967295"/>
          </p:nvPr>
        </p:nvSpPr>
        <p:spPr bwMode="auto">
          <a:xfrm>
            <a:off x="685800" y="381000"/>
            <a:ext cx="8001000" cy="990600"/>
          </a:xfrm>
          <a:prstGeom prst="rect">
            <a:avLst/>
          </a:prstGeom>
          <a:solidFill>
            <a:schemeClr val="accent1"/>
          </a:solidFill>
          <a:ln>
            <a:solidFill>
              <a:srgbClr val="000000"/>
            </a:solidFill>
            <a:miter lim="800000"/>
            <a:headEnd/>
            <a:tailEnd/>
          </a:ln>
        </p:spPr>
        <p:txBody>
          <a:bodyPr/>
          <a:lstStyle/>
          <a:p>
            <a:r>
              <a:rPr lang="en-US">
                <a:latin typeface="Arial" charset="0"/>
              </a:rPr>
              <a:t>What caused World War I ?</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p:transition spd="slow"/>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6359</TotalTime>
  <Words>1823</Words>
  <Application>Microsoft Macintosh PowerPoint</Application>
  <PresentationFormat>On-screen Show (4:3)</PresentationFormat>
  <Paragraphs>236</Paragraphs>
  <Slides>38</Slides>
  <Notes>19</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Office Theme</vt:lpstr>
      <vt:lpstr>Please read and take notes in your composition book. BBO</vt:lpstr>
      <vt:lpstr>Do Now with symbols</vt:lpstr>
      <vt:lpstr>Do Now</vt:lpstr>
      <vt:lpstr>Do Now_quizlet</vt:lpstr>
      <vt:lpstr>Do Now</vt:lpstr>
      <vt:lpstr>PowerPoint Presentation</vt:lpstr>
      <vt:lpstr>Opponents</vt:lpstr>
      <vt:lpstr>Advise the President of the USA</vt:lpstr>
      <vt:lpstr>What caused World War I ?</vt:lpstr>
      <vt:lpstr>PowerPoint Presentation</vt:lpstr>
      <vt:lpstr>PowerPoint Presentation</vt:lpstr>
      <vt:lpstr>Warfare at Opening of 20th Century</vt:lpstr>
      <vt:lpstr>What were the major battles of World War I?</vt:lpstr>
      <vt:lpstr>German U-Boats sank the British ship Lusitania (with 128 Americans killed)</vt:lpstr>
      <vt:lpstr>PowerPoint Presentation</vt:lpstr>
      <vt:lpstr>World cable system</vt:lpstr>
      <vt:lpstr>Zimmerman</vt:lpstr>
      <vt:lpstr>Zimmerman decoded</vt:lpstr>
      <vt:lpstr>PowerPoint Presentation</vt:lpstr>
      <vt:lpstr>U-Boats</vt:lpstr>
      <vt:lpstr>PowerPoint Presentation</vt:lpstr>
      <vt:lpstr>Video</vt:lpstr>
      <vt:lpstr>PowerPoint Presentation</vt:lpstr>
      <vt:lpstr>What were the major battles of World War I?</vt:lpstr>
      <vt:lpstr>Where did the Russians go?</vt:lpstr>
      <vt:lpstr>How did the Treaty of Brest-Litovsk shape the future of Europe…and the world?</vt:lpstr>
      <vt:lpstr>Map of the War</vt:lpstr>
      <vt:lpstr>In Flanders Field; John McCrae, May 1915</vt:lpstr>
      <vt:lpstr>Progress Monitoring Transparency Section 3</vt:lpstr>
      <vt:lpstr>Progress Monitoring Transparency Section 3</vt:lpstr>
      <vt:lpstr>Progress Monitoring Transparency Section 3</vt:lpstr>
      <vt:lpstr>Fourteen Points_Wilson</vt:lpstr>
      <vt:lpstr>Versailles Treaty_Big Four</vt:lpstr>
      <vt:lpstr>What was the Versailles Treaty?</vt:lpstr>
      <vt:lpstr>PowerPoint Presentation</vt:lpstr>
      <vt:lpstr>Transparency: The League of Nations</vt:lpstr>
      <vt:lpstr>Progress Monitoring Transparency Section 4</vt:lpstr>
      <vt:lpstr>Progress Monitoring Transparency Section 2</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Thomas Hagerty</dc:creator>
  <cp:lastModifiedBy>Thomas Hagerty</cp:lastModifiedBy>
  <cp:revision>45</cp:revision>
  <dcterms:created xsi:type="dcterms:W3CDTF">2016-12-01T13:35:03Z</dcterms:created>
  <dcterms:modified xsi:type="dcterms:W3CDTF">2016-12-04T22:25:52Z</dcterms:modified>
</cp:coreProperties>
</file>